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3" r:id="rId2"/>
  </p:sldMasterIdLst>
  <p:notesMasterIdLst>
    <p:notesMasterId r:id="rId72"/>
  </p:notesMasterIdLst>
  <p:handoutMasterIdLst>
    <p:handoutMasterId r:id="rId73"/>
  </p:handoutMasterIdLst>
  <p:sldIdLst>
    <p:sldId id="256" r:id="rId3"/>
    <p:sldId id="257" r:id="rId4"/>
    <p:sldId id="334" r:id="rId5"/>
    <p:sldId id="259" r:id="rId6"/>
    <p:sldId id="335" r:id="rId7"/>
    <p:sldId id="258" r:id="rId8"/>
    <p:sldId id="284" r:id="rId9"/>
    <p:sldId id="283" r:id="rId10"/>
    <p:sldId id="260" r:id="rId11"/>
    <p:sldId id="289" r:id="rId12"/>
    <p:sldId id="291" r:id="rId13"/>
    <p:sldId id="294" r:id="rId14"/>
    <p:sldId id="288" r:id="rId15"/>
    <p:sldId id="290" r:id="rId16"/>
    <p:sldId id="292" r:id="rId17"/>
    <p:sldId id="337" r:id="rId18"/>
    <p:sldId id="336" r:id="rId19"/>
    <p:sldId id="261" r:id="rId20"/>
    <p:sldId id="338" r:id="rId21"/>
    <p:sldId id="262" r:id="rId22"/>
    <p:sldId id="263" r:id="rId23"/>
    <p:sldId id="297" r:id="rId24"/>
    <p:sldId id="298" r:id="rId25"/>
    <p:sldId id="265" r:id="rId26"/>
    <p:sldId id="304" r:id="rId27"/>
    <p:sldId id="275" r:id="rId28"/>
    <p:sldId id="280" r:id="rId29"/>
    <p:sldId id="281" r:id="rId30"/>
    <p:sldId id="300" r:id="rId31"/>
    <p:sldId id="299" r:id="rId32"/>
    <p:sldId id="306" r:id="rId33"/>
    <p:sldId id="307" r:id="rId34"/>
    <p:sldId id="339" r:id="rId35"/>
    <p:sldId id="309" r:id="rId36"/>
    <p:sldId id="340" r:id="rId37"/>
    <p:sldId id="308" r:id="rId38"/>
    <p:sldId id="313" r:id="rId39"/>
    <p:sldId id="314" r:id="rId40"/>
    <p:sldId id="315" r:id="rId41"/>
    <p:sldId id="316" r:id="rId42"/>
    <p:sldId id="317" r:id="rId43"/>
    <p:sldId id="310" r:id="rId44"/>
    <p:sldId id="318" r:id="rId45"/>
    <p:sldId id="319" r:id="rId46"/>
    <p:sldId id="320" r:id="rId47"/>
    <p:sldId id="321" r:id="rId48"/>
    <p:sldId id="325" r:id="rId49"/>
    <p:sldId id="324" r:id="rId50"/>
    <p:sldId id="341" r:id="rId51"/>
    <p:sldId id="322" r:id="rId52"/>
    <p:sldId id="323" r:id="rId53"/>
    <p:sldId id="330" r:id="rId54"/>
    <p:sldId id="326" r:id="rId55"/>
    <p:sldId id="327" r:id="rId56"/>
    <p:sldId id="268" r:id="rId57"/>
    <p:sldId id="269" r:id="rId58"/>
    <p:sldId id="271" r:id="rId59"/>
    <p:sldId id="270" r:id="rId60"/>
    <p:sldId id="333" r:id="rId61"/>
    <p:sldId id="272" r:id="rId62"/>
    <p:sldId id="328" r:id="rId63"/>
    <p:sldId id="342" r:id="rId64"/>
    <p:sldId id="343" r:id="rId65"/>
    <p:sldId id="329" r:id="rId66"/>
    <p:sldId id="344" r:id="rId67"/>
    <p:sldId id="345" r:id="rId68"/>
    <p:sldId id="331" r:id="rId69"/>
    <p:sldId id="332" r:id="rId70"/>
    <p:sldId id="276" r:id="rId71"/>
  </p:sldIdLst>
  <p:sldSz cx="9144000" cy="6858000" type="screen4x3"/>
  <p:notesSz cx="6858000" cy="9144000"/>
  <p:custDataLst>
    <p:tags r:id="rId74"/>
  </p:custDataLst>
  <p:defaultTextStyle>
    <a:defPPr>
      <a:defRPr lang="en-US"/>
    </a:defPPr>
    <a:lvl1pPr algn="l" rtl="0" fontAlgn="base">
      <a:spcBef>
        <a:spcPct val="0"/>
      </a:spcBef>
      <a:spcAft>
        <a:spcPct val="0"/>
      </a:spcAft>
      <a:defRPr kumimoji="1" sz="2400" kern="1200">
        <a:solidFill>
          <a:schemeClr val="tx1"/>
        </a:solidFill>
        <a:latin typeface="Verdana" pitchFamily="48" charset="0"/>
        <a:ea typeface="+mn-ea"/>
        <a:cs typeface="+mn-cs"/>
      </a:defRPr>
    </a:lvl1pPr>
    <a:lvl2pPr marL="457200" algn="l" rtl="0" fontAlgn="base">
      <a:spcBef>
        <a:spcPct val="0"/>
      </a:spcBef>
      <a:spcAft>
        <a:spcPct val="0"/>
      </a:spcAft>
      <a:defRPr kumimoji="1" sz="2400" kern="1200">
        <a:solidFill>
          <a:schemeClr val="tx1"/>
        </a:solidFill>
        <a:latin typeface="Verdana" pitchFamily="48" charset="0"/>
        <a:ea typeface="+mn-ea"/>
        <a:cs typeface="+mn-cs"/>
      </a:defRPr>
    </a:lvl2pPr>
    <a:lvl3pPr marL="914400" algn="l" rtl="0" fontAlgn="base">
      <a:spcBef>
        <a:spcPct val="0"/>
      </a:spcBef>
      <a:spcAft>
        <a:spcPct val="0"/>
      </a:spcAft>
      <a:defRPr kumimoji="1" sz="2400" kern="1200">
        <a:solidFill>
          <a:schemeClr val="tx1"/>
        </a:solidFill>
        <a:latin typeface="Verdana" pitchFamily="48" charset="0"/>
        <a:ea typeface="+mn-ea"/>
        <a:cs typeface="+mn-cs"/>
      </a:defRPr>
    </a:lvl3pPr>
    <a:lvl4pPr marL="1371600" algn="l" rtl="0" fontAlgn="base">
      <a:spcBef>
        <a:spcPct val="0"/>
      </a:spcBef>
      <a:spcAft>
        <a:spcPct val="0"/>
      </a:spcAft>
      <a:defRPr kumimoji="1" sz="2400" kern="1200">
        <a:solidFill>
          <a:schemeClr val="tx1"/>
        </a:solidFill>
        <a:latin typeface="Verdana" pitchFamily="48" charset="0"/>
        <a:ea typeface="+mn-ea"/>
        <a:cs typeface="+mn-cs"/>
      </a:defRPr>
    </a:lvl4pPr>
    <a:lvl5pPr marL="1828800" algn="l" rtl="0" fontAlgn="base">
      <a:spcBef>
        <a:spcPct val="0"/>
      </a:spcBef>
      <a:spcAft>
        <a:spcPct val="0"/>
      </a:spcAft>
      <a:defRPr kumimoji="1" sz="2400" kern="1200">
        <a:solidFill>
          <a:schemeClr val="tx1"/>
        </a:solidFill>
        <a:latin typeface="Verdana" pitchFamily="48" charset="0"/>
        <a:ea typeface="+mn-ea"/>
        <a:cs typeface="+mn-cs"/>
      </a:defRPr>
    </a:lvl5pPr>
    <a:lvl6pPr marL="2286000" algn="l" defTabSz="457200" rtl="0" eaLnBrk="1" latinLnBrk="0" hangingPunct="1">
      <a:defRPr kumimoji="1" sz="2400" kern="1200">
        <a:solidFill>
          <a:schemeClr val="tx1"/>
        </a:solidFill>
        <a:latin typeface="Verdana" pitchFamily="48" charset="0"/>
        <a:ea typeface="+mn-ea"/>
        <a:cs typeface="+mn-cs"/>
      </a:defRPr>
    </a:lvl6pPr>
    <a:lvl7pPr marL="2743200" algn="l" defTabSz="457200" rtl="0" eaLnBrk="1" latinLnBrk="0" hangingPunct="1">
      <a:defRPr kumimoji="1" sz="2400" kern="1200">
        <a:solidFill>
          <a:schemeClr val="tx1"/>
        </a:solidFill>
        <a:latin typeface="Verdana" pitchFamily="48" charset="0"/>
        <a:ea typeface="+mn-ea"/>
        <a:cs typeface="+mn-cs"/>
      </a:defRPr>
    </a:lvl7pPr>
    <a:lvl8pPr marL="3200400" algn="l" defTabSz="457200" rtl="0" eaLnBrk="1" latinLnBrk="0" hangingPunct="1">
      <a:defRPr kumimoji="1" sz="2400" kern="1200">
        <a:solidFill>
          <a:schemeClr val="tx1"/>
        </a:solidFill>
        <a:latin typeface="Verdana" pitchFamily="48" charset="0"/>
        <a:ea typeface="+mn-ea"/>
        <a:cs typeface="+mn-cs"/>
      </a:defRPr>
    </a:lvl8pPr>
    <a:lvl9pPr marL="3657600" algn="l" defTabSz="457200" rtl="0" eaLnBrk="1" latinLnBrk="0" hangingPunct="1">
      <a:defRPr kumimoji="1" sz="2400" kern="1200">
        <a:solidFill>
          <a:schemeClr val="tx1"/>
        </a:solidFill>
        <a:latin typeface="Verdana" pitchFamily="4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000000"/>
    </p:penClr>
  </p:showPr>
  <p:clrMru>
    <a:srgbClr val="000000"/>
    <a:srgbClr val="0A0AFF"/>
    <a:srgbClr val="00CC99"/>
    <a:srgbClr val="FFFFFF"/>
    <a:srgbClr val="FF0000"/>
    <a:srgbClr val="F6F8A0"/>
    <a:srgbClr val="FFFF99"/>
    <a:srgbClr val="FFCC00"/>
    <a:srgbClr val="CC6600"/>
    <a:srgbClr val="99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262" autoAdjust="0"/>
  </p:normalViewPr>
  <p:slideViewPr>
    <p:cSldViewPr>
      <p:cViewPr varScale="1">
        <p:scale>
          <a:sx n="96" d="100"/>
          <a:sy n="96" d="100"/>
        </p:scale>
        <p:origin x="-206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8601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602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8602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2A8117-7840-4D05-835A-0EDE2C676401}"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kumimoji="0" sz="1200"/>
            </a:lvl1pPr>
          </a:lstStyle>
          <a:p>
            <a:endParaRPr lang="en-US"/>
          </a:p>
        </p:txBody>
      </p:sp>
      <p:sp>
        <p:nvSpPr>
          <p:cNvPr id="5123" name="Rectangle 9"/>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kumimoji="0" sz="1200"/>
            </a:lvl1pPr>
          </a:lstStyle>
          <a:p>
            <a:endParaRPr lang="en-US"/>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kumimoji="0" sz="1200"/>
            </a:lvl1pPr>
          </a:lstStyle>
          <a:p>
            <a:endParaRPr 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kumimoji="0" sz="1200"/>
            </a:lvl1pPr>
          </a:lstStyle>
          <a:p>
            <a:fld id="{0B46A2D4-9B41-4A27-BE98-669D1CD0F7D1}"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Verdana" pitchFamily="45" charset="0"/>
        <a:ea typeface="ヒラギノ角ゴ Pro W3" pitchFamily="80" charset="-128"/>
        <a:cs typeface="ヒラギノ角ゴ Pro W3" pitchFamily="80" charset="-128"/>
      </a:defRPr>
    </a:lvl1pPr>
    <a:lvl2pPr marL="4572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2pPr>
    <a:lvl3pPr marL="9144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3pPr>
    <a:lvl4pPr marL="13716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4pPr>
    <a:lvl5pPr marL="1828800" algn="l" rtl="0" eaLnBrk="0" fontAlgn="base" hangingPunct="0">
      <a:spcBef>
        <a:spcPct val="30000"/>
      </a:spcBef>
      <a:spcAft>
        <a:spcPct val="0"/>
      </a:spcAft>
      <a:defRPr kumimoji="1" sz="1200" kern="1200">
        <a:solidFill>
          <a:schemeClr val="tx1"/>
        </a:solidFill>
        <a:latin typeface="Verdana" pitchFamily="45" charset="0"/>
        <a:ea typeface="ヒラギノ角ゴ Pro W3" pitchFamily="4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to reader: These are slides</a:t>
            </a:r>
            <a:r>
              <a:rPr lang="en-US" baseline="0" dirty="0" smtClean="0"/>
              <a:t> from the GDC 2010 level design workshop. This was session </a:t>
            </a:r>
            <a:r>
              <a:rPr lang="en-US" baseline="0" dirty="0" smtClean="0"/>
              <a:t>2 of 7 </a:t>
            </a:r>
            <a:r>
              <a:rPr lang="en-US" baseline="0" dirty="0" smtClean="0"/>
              <a:t>of the day – a basic introduction </a:t>
            </a:r>
            <a:r>
              <a:rPr lang="en-US" baseline="0" dirty="0" smtClean="0"/>
              <a:t>of </a:t>
            </a:r>
            <a:r>
              <a:rPr lang="en-US" baseline="0" dirty="0" smtClean="0"/>
              <a:t>level design. </a:t>
            </a:r>
          </a:p>
          <a:p>
            <a:r>
              <a:rPr lang="en-US" baseline="0" dirty="0" smtClean="0"/>
              <a:t>Comments are welcome: http://www.worch.com</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at what a level designer does, there’s a lot of jobs. </a:t>
            </a:r>
          </a:p>
          <a:p>
            <a:r>
              <a:rPr lang="en-US" dirty="0" smtClean="0"/>
              <a:t>The first point</a:t>
            </a:r>
            <a:r>
              <a:rPr lang="en-US" baseline="0" dirty="0" smtClean="0"/>
              <a:t> is</a:t>
            </a:r>
            <a:r>
              <a:rPr lang="en-US" dirty="0" smtClean="0"/>
              <a:t> the most important to us right</a:t>
            </a:r>
            <a:r>
              <a:rPr lang="en-US" baseline="0" dirty="0" smtClean="0"/>
              <a:t> now:</a:t>
            </a:r>
          </a:p>
          <a:p>
            <a:r>
              <a:rPr lang="en-US" baseline="0" dirty="0" smtClean="0"/>
              <a:t>“Creates </a:t>
            </a:r>
            <a:r>
              <a:rPr lang="en-US" baseline="0" dirty="0" err="1" smtClean="0"/>
              <a:t>gameplay</a:t>
            </a:r>
            <a:r>
              <a:rPr lang="en-US" baseline="0" dirty="0" smtClean="0"/>
              <a:t> through environment and systems.</a:t>
            </a:r>
          </a:p>
          <a:p>
            <a:r>
              <a:rPr lang="en-US" baseline="0" dirty="0" smtClean="0"/>
              <a:t>What that says is that designers (LDs included) create (game)play.</a:t>
            </a:r>
          </a:p>
        </p:txBody>
      </p:sp>
      <p:sp>
        <p:nvSpPr>
          <p:cNvPr id="4" name="Slide Number Placeholder 3"/>
          <p:cNvSpPr>
            <a:spLocks noGrp="1"/>
          </p:cNvSpPr>
          <p:nvPr>
            <p:ph type="sldNum" sz="quarter" idx="10"/>
          </p:nvPr>
        </p:nvSpPr>
        <p:spPr/>
        <p:txBody>
          <a:bodyPr/>
          <a:lstStyle/>
          <a:p>
            <a:fld id="{0B46A2D4-9B41-4A27-BE98-669D1CD0F7D1}"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fact, designers create</a:t>
            </a:r>
            <a:r>
              <a:rPr lang="en-US" baseline="0" dirty="0" smtClean="0"/>
              <a:t> meaningful play, which Rules of Play defines like this.</a:t>
            </a:r>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this really means for us:</a:t>
            </a:r>
            <a:endParaRPr lang="en-US" baseline="0" dirty="0" smtClean="0"/>
          </a:p>
          <a:p>
            <a:r>
              <a:rPr lang="en-US" baseline="0" dirty="0" smtClean="0"/>
              <a:t>No arbitrary play. Having well-connected game systems is a good first step. </a:t>
            </a:r>
            <a:r>
              <a:rPr lang="en-US" dirty="0" smtClean="0"/>
              <a:t>The LD connects elements so that the player is engaged and compelled to make decisions, which feel interesting to him.</a:t>
            </a:r>
          </a:p>
          <a:p>
            <a:endParaRPr lang="en-US" dirty="0" smtClean="0"/>
          </a:p>
          <a:p>
            <a:r>
              <a:rPr lang="en-US" dirty="0" smtClean="0"/>
              <a:t>How Do We Create meaningful play </a:t>
            </a:r>
            <a:r>
              <a:rPr lang="en-US" baseline="0" dirty="0" smtClean="0"/>
              <a:t>in a level? </a:t>
            </a:r>
          </a:p>
          <a:p>
            <a:r>
              <a:rPr lang="en-US" baseline="0" dirty="0" smtClean="0"/>
              <a:t>By using the two elements from the LD definition:</a:t>
            </a:r>
          </a:p>
          <a:p>
            <a:r>
              <a:rPr lang="en-US" baseline="0" dirty="0" smtClean="0"/>
              <a:t>The environment and</a:t>
            </a:r>
          </a:p>
          <a:p>
            <a:r>
              <a:rPr lang="en-US" baseline="0" dirty="0" smtClean="0"/>
              <a:t>game systems.</a:t>
            </a:r>
          </a:p>
        </p:txBody>
      </p:sp>
      <p:sp>
        <p:nvSpPr>
          <p:cNvPr id="4" name="Slide Number Placeholder 3"/>
          <p:cNvSpPr>
            <a:spLocks noGrp="1"/>
          </p:cNvSpPr>
          <p:nvPr>
            <p:ph type="sldNum" sz="quarter" idx="10"/>
          </p:nvPr>
        </p:nvSpPr>
        <p:spPr/>
        <p:txBody>
          <a:bodyPr/>
          <a:lstStyle/>
          <a:p>
            <a:fld id="{0B46A2D4-9B41-4A27-BE98-669D1CD0F7D1}"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Game systems are building blocks.</a:t>
            </a:r>
          </a:p>
          <a:p>
            <a:r>
              <a:rPr lang="en-US" dirty="0" smtClean="0"/>
              <a:t>Examples of game systems: guns, pickups, enemies, movement.</a:t>
            </a:r>
          </a:p>
          <a:p>
            <a:r>
              <a:rPr lang="en-US" dirty="0" smtClean="0"/>
              <a:t>Ed called these “Core ingredients”</a:t>
            </a:r>
            <a:r>
              <a:rPr lang="en-US" baseline="0" dirty="0" smtClean="0"/>
              <a:t> in his talk.</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could look at the definition of a system here, but really, this one is easier: “a collection of properties</a:t>
            </a:r>
            <a:r>
              <a:rPr lang="en-US" baseline="0" dirty="0" smtClean="0"/>
              <a:t> and behaviors”.</a:t>
            </a:r>
            <a:endParaRPr lang="en-US" dirty="0" smtClean="0"/>
          </a:p>
          <a:p>
            <a:r>
              <a:rPr lang="en-US" dirty="0" smtClean="0"/>
              <a:t>In a gun,</a:t>
            </a:r>
            <a:r>
              <a:rPr lang="en-US" baseline="0" dirty="0" smtClean="0"/>
              <a:t> the properties are the look, feel and ammo capacity, while the behavior is the shooting.</a:t>
            </a:r>
          </a:p>
          <a:p>
            <a:r>
              <a:rPr lang="en-US" baseline="0" dirty="0" smtClean="0"/>
              <a:t>In enemy AI, the properties are the visual look, while the behavior is the AI behavior.</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Game systems don’t work well in isolation:</a:t>
            </a:r>
            <a:r>
              <a:rPr lang="en-US" baseline="0" dirty="0" smtClean="0"/>
              <a:t> </a:t>
            </a:r>
            <a:r>
              <a:rPr lang="en-US" dirty="0" smtClean="0"/>
              <a:t>A rocket launcher shoots rockets, but it doesn’t serve</a:t>
            </a:r>
            <a:r>
              <a:rPr lang="en-US" baseline="0" dirty="0" smtClean="0"/>
              <a:t> much of a purpose on its own.</a:t>
            </a:r>
          </a:p>
          <a:p>
            <a:r>
              <a:rPr lang="en-US" dirty="0" smtClean="0"/>
              <a:t>Adding another game system</a:t>
            </a:r>
            <a:r>
              <a:rPr lang="en-US" baseline="0" dirty="0" smtClean="0"/>
              <a:t> - </a:t>
            </a:r>
            <a:r>
              <a:rPr lang="en-US" dirty="0" smtClean="0"/>
              <a:t>enemies - gives us a target. We create play.</a:t>
            </a:r>
          </a:p>
          <a:p>
            <a:endParaRPr lang="en-US" dirty="0" smtClean="0"/>
          </a:p>
          <a:p>
            <a:r>
              <a:rPr lang="en-US" dirty="0" smtClean="0"/>
              <a:t>Well-connected game systems</a:t>
            </a:r>
            <a:r>
              <a:rPr lang="en-US" baseline="0" dirty="0" smtClean="0"/>
              <a:t> create “fun” (which is a slippery term, as I already mentioned). They have the potential of creating compelling </a:t>
            </a:r>
            <a:r>
              <a:rPr lang="en-US" baseline="0" dirty="0" err="1" smtClean="0"/>
              <a:t>gameplay</a:t>
            </a:r>
            <a:endParaRPr lang="en-US" dirty="0" smtClean="0"/>
          </a:p>
          <a:p>
            <a:endParaRPr lang="en-US" dirty="0" smtClean="0"/>
          </a:p>
          <a:p>
            <a:r>
              <a:rPr lang="en-US" dirty="0" smtClean="0"/>
              <a:t>The</a:t>
            </a:r>
            <a:r>
              <a:rPr lang="en-US" baseline="0" dirty="0" smtClean="0"/>
              <a:t> systems</a:t>
            </a:r>
            <a:r>
              <a:rPr lang="en-US" dirty="0" smtClean="0"/>
              <a:t> can’t do this in a void of nothingness, though!</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a void, none of the game systems would work.</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Mario in a void = not fun. He needs the level to put jumping,</a:t>
            </a:r>
            <a:r>
              <a:rPr lang="en-US" baseline="0" dirty="0" smtClean="0"/>
              <a:t> shooting etc. to use.</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Even Geometry Wars needs a playing field</a:t>
            </a:r>
            <a:r>
              <a:rPr lang="en-US" baseline="0" dirty="0" smtClean="0"/>
              <a:t> to constrain the player into boundaries. </a:t>
            </a:r>
            <a:endParaRPr lang="en-US" dirty="0" smtClean="0"/>
          </a:p>
          <a:p>
            <a:endParaRPr lang="en-US" dirty="0" smtClean="0"/>
          </a:p>
          <a:p>
            <a:r>
              <a:rPr lang="en-US" dirty="0" smtClean="0"/>
              <a:t>When we connect</a:t>
            </a:r>
            <a:r>
              <a:rPr lang="en-US" baseline="0" dirty="0" smtClean="0"/>
              <a:t> game </a:t>
            </a:r>
            <a:r>
              <a:rPr lang="en-US" dirty="0" smtClean="0"/>
              <a:t>systems </a:t>
            </a:r>
            <a:r>
              <a:rPr lang="en-US" i="1" dirty="0" smtClean="0"/>
              <a:t>against the backdrop of a</a:t>
            </a:r>
            <a:r>
              <a:rPr lang="en-US" i="1" baseline="0" dirty="0" smtClean="0"/>
              <a:t> </a:t>
            </a:r>
            <a:r>
              <a:rPr lang="en-US" i="1" dirty="0" smtClean="0"/>
              <a:t>leve</a:t>
            </a:r>
            <a:r>
              <a:rPr lang="en-US" i="1" baseline="0" dirty="0" smtClean="0"/>
              <a:t>l</a:t>
            </a:r>
            <a:r>
              <a:rPr lang="en-US" baseline="0" dirty="0" smtClean="0"/>
              <a:t>, the level </a:t>
            </a:r>
            <a:r>
              <a:rPr lang="en-US" dirty="0" smtClean="0"/>
              <a:t>facilitate </a:t>
            </a:r>
            <a:r>
              <a:rPr lang="en-US" dirty="0" err="1" smtClean="0"/>
              <a:t>gameplay</a:t>
            </a:r>
            <a:r>
              <a:rPr lang="en-US" dirty="0" smtClean="0"/>
              <a:t>.</a:t>
            </a:r>
          </a:p>
          <a:p>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game level is the *enabler*, so let’s </a:t>
            </a:r>
            <a:r>
              <a:rPr lang="en-US" baseline="0" dirty="0" smtClean="0"/>
              <a:t>describe a game level.</a:t>
            </a:r>
          </a:p>
          <a:p>
            <a:endParaRPr lang="en-US" sz="1200" dirty="0" smtClean="0"/>
          </a:p>
          <a:p>
            <a:r>
              <a:rPr lang="en-US" sz="1200" dirty="0" smtClean="0"/>
              <a:t>Constrains and guides player movement through physical properties and ecology </a:t>
            </a:r>
          </a:p>
          <a:p>
            <a:r>
              <a:rPr lang="en-US" sz="1200" dirty="0" smtClean="0"/>
              <a:t>Uses player reference to communicate simulation boundaries and affordance</a:t>
            </a:r>
          </a:p>
          <a:p>
            <a:r>
              <a:rPr lang="en-US" sz="1200" dirty="0" smtClean="0">
                <a:solidFill>
                  <a:schemeClr val="tx1">
                    <a:lumMod val="75000"/>
                  </a:schemeClr>
                </a:solidFill>
              </a:rPr>
              <a:t>Reinforces and shapes player identity</a:t>
            </a:r>
          </a:p>
          <a:p>
            <a:r>
              <a:rPr lang="en-US" sz="1200" dirty="0" smtClean="0">
                <a:solidFill>
                  <a:schemeClr val="tx1">
                    <a:lumMod val="75000"/>
                  </a:schemeClr>
                </a:solidFill>
              </a:rPr>
              <a:t>Provides narrative context </a:t>
            </a:r>
          </a:p>
          <a:p>
            <a:endParaRPr lang="en-US" baseline="0" dirty="0" smtClean="0"/>
          </a:p>
          <a:p>
            <a:r>
              <a:rPr lang="en-US" baseline="0" dirty="0" smtClean="0"/>
              <a:t>Right now we’re interested in the first two functions.</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eaLnBrk="1" hangingPunct="1">
              <a:lnSpc>
                <a:spcPct val="95000"/>
              </a:lnSpc>
              <a:spcBef>
                <a:spcPct val="0"/>
              </a:spcBef>
            </a:pPr>
            <a:r>
              <a:rPr lang="en-US" dirty="0" smtClean="0"/>
              <a:t>This is the map from our </a:t>
            </a:r>
            <a:r>
              <a:rPr lang="en-US" dirty="0" err="1" smtClean="0"/>
              <a:t>Bioshock</a:t>
            </a:r>
            <a:r>
              <a:rPr lang="en-US" dirty="0" smtClean="0"/>
              <a:t> example.</a:t>
            </a:r>
          </a:p>
          <a:p>
            <a:pPr eaLnBrk="1" hangingPunct="1">
              <a:lnSpc>
                <a:spcPct val="95000"/>
              </a:lnSpc>
              <a:spcBef>
                <a:spcPct val="0"/>
              </a:spcBef>
            </a:pPr>
            <a:endParaRPr lang="en-US" dirty="0" smtClean="0"/>
          </a:p>
          <a:p>
            <a:pPr eaLnBrk="1" hangingPunct="1">
              <a:lnSpc>
                <a:spcPct val="95000"/>
              </a:lnSpc>
              <a:spcBef>
                <a:spcPct val="0"/>
              </a:spcBef>
            </a:pPr>
            <a:r>
              <a:rPr lang="en-US" dirty="0" smtClean="0"/>
              <a:t>T</a:t>
            </a:r>
            <a:r>
              <a:rPr lang="en-US" sz="1600" dirty="0" smtClean="0">
                <a:solidFill>
                  <a:srgbClr val="000000"/>
                </a:solidFill>
                <a:latin typeface="Arial" charset="0"/>
              </a:rPr>
              <a:t>he physical properties are represented by the walls, staircase etc, while the ecology is made up of enemy and item placement, which guides our way through the space.</a:t>
            </a:r>
          </a:p>
          <a:p>
            <a:pPr marL="0" marR="0" indent="0" algn="l" defTabSz="914400" rtl="0" eaLnBrk="1" fontAlgn="base" latinLnBrk="0" hangingPunct="1">
              <a:lnSpc>
                <a:spcPct val="95000"/>
              </a:lnSpc>
              <a:spcBef>
                <a:spcPct val="0"/>
              </a:spcBef>
              <a:spcAft>
                <a:spcPct val="0"/>
              </a:spcAft>
              <a:buClrTx/>
              <a:buSzTx/>
              <a:buFontTx/>
              <a:buNone/>
              <a:tabLst/>
              <a:defRPr/>
            </a:pPr>
            <a:r>
              <a:rPr lang="en-US" sz="1600" dirty="0" smtClean="0">
                <a:solidFill>
                  <a:srgbClr val="000000"/>
                </a:solidFill>
                <a:latin typeface="Arial" charset="0"/>
              </a:rPr>
              <a:t>We can also see that a game environment, through its</a:t>
            </a:r>
            <a:r>
              <a:rPr lang="en-US" sz="1600" baseline="0" dirty="0" smtClean="0">
                <a:solidFill>
                  <a:srgbClr val="000000"/>
                </a:solidFill>
                <a:latin typeface="Arial" charset="0"/>
              </a:rPr>
              <a:t> physical properties,</a:t>
            </a:r>
            <a:r>
              <a:rPr lang="en-US" sz="1600" dirty="0" smtClean="0">
                <a:solidFill>
                  <a:srgbClr val="000000"/>
                </a:solidFill>
                <a:latin typeface="Arial" charset="0"/>
              </a:rPr>
              <a:t> represents access (otherwise, it would be a void!), and that these restrictions on access create decisions and meaningful play.</a:t>
            </a:r>
          </a:p>
          <a:p>
            <a:pPr marL="0" marR="0" indent="0" algn="l" defTabSz="914400" rtl="0" eaLnBrk="1" fontAlgn="base" latinLnBrk="0" hangingPunct="1">
              <a:lnSpc>
                <a:spcPct val="95000"/>
              </a:lnSpc>
              <a:spcBef>
                <a:spcPct val="0"/>
              </a:spcBef>
              <a:spcAft>
                <a:spcPct val="0"/>
              </a:spcAft>
              <a:buClrTx/>
              <a:buSzTx/>
              <a:buFontTx/>
              <a:buNone/>
              <a:tabLst/>
              <a:defRPr/>
            </a:pPr>
            <a:endParaRPr lang="en-US" sz="1600" dirty="0" smtClean="0">
              <a:solidFill>
                <a:srgbClr val="000000"/>
              </a:solidFill>
              <a:latin typeface="Arial" charset="0"/>
            </a:endParaRPr>
          </a:p>
          <a:p>
            <a:pPr marL="0" marR="0" indent="0" algn="l" defTabSz="914400" rtl="0" eaLnBrk="1" fontAlgn="base" latinLnBrk="0" hangingPunct="1">
              <a:lnSpc>
                <a:spcPct val="95000"/>
              </a:lnSpc>
              <a:spcBef>
                <a:spcPct val="0"/>
              </a:spcBef>
              <a:spcAft>
                <a:spcPct val="0"/>
              </a:spcAft>
              <a:buClrTx/>
              <a:buSzTx/>
              <a:buFontTx/>
              <a:buNone/>
              <a:tabLst/>
              <a:defRPr/>
            </a:pPr>
            <a:r>
              <a:rPr lang="en-US" sz="1600" dirty="0" smtClean="0">
                <a:solidFill>
                  <a:srgbClr val="000000"/>
                </a:solidFill>
                <a:latin typeface="Arial" charset="0"/>
              </a:rPr>
              <a:t>Compare that to games in general, which are inherently inefficient: </a:t>
            </a:r>
            <a:r>
              <a:rPr lang="en-US" sz="1600" baseline="0" dirty="0" smtClean="0">
                <a:solidFill>
                  <a:srgbClr val="000000"/>
                </a:solidFill>
                <a:latin typeface="Arial" charset="0"/>
              </a:rPr>
              <a:t>Want to put a little white ball in a tin cup on the middle of a field? The fastest way is to pick it up, drive over, and drop it in the cup. But that doesn’t describe the game of Golf! Restrictions in the form of r</a:t>
            </a:r>
            <a:r>
              <a:rPr lang="en-US" sz="1600" dirty="0" smtClean="0">
                <a:solidFill>
                  <a:srgbClr val="000000"/>
                </a:solidFill>
                <a:latin typeface="Arial" charset="0"/>
              </a:rPr>
              <a:t>ules</a:t>
            </a:r>
            <a:r>
              <a:rPr lang="en-US" sz="1600" baseline="0" dirty="0" smtClean="0">
                <a:solidFill>
                  <a:srgbClr val="000000"/>
                </a:solidFill>
                <a:latin typeface="Arial" charset="0"/>
              </a:rPr>
              <a:t> create meaningful play. </a:t>
            </a:r>
          </a:p>
          <a:p>
            <a:pPr marL="0" marR="0" indent="0" algn="l" defTabSz="914400" rtl="0" eaLnBrk="1" fontAlgn="base" latinLnBrk="0" hangingPunct="1">
              <a:lnSpc>
                <a:spcPct val="95000"/>
              </a:lnSpc>
              <a:spcBef>
                <a:spcPct val="0"/>
              </a:spcBef>
              <a:spcAft>
                <a:spcPct val="0"/>
              </a:spcAft>
              <a:buClrTx/>
              <a:buSzTx/>
              <a:buFontTx/>
              <a:buNone/>
              <a:tabLst/>
              <a:defRPr/>
            </a:pPr>
            <a:r>
              <a:rPr lang="en-US" sz="1600" baseline="0" dirty="0" smtClean="0">
                <a:solidFill>
                  <a:srgbClr val="000000"/>
                </a:solidFill>
                <a:latin typeface="Arial" charset="0"/>
              </a:rPr>
              <a:t>In an environment, the physical properties do likewise.</a:t>
            </a:r>
            <a:endParaRPr lang="en-US" sz="1600" dirty="0" smtClean="0">
              <a:solidFill>
                <a:srgbClr val="000000"/>
              </a:solidFill>
              <a:latin typeface="Arial" charset="0"/>
            </a:endParaRPr>
          </a:p>
          <a:p>
            <a:pPr marL="0" marR="0" indent="0" algn="l" defTabSz="914400" rtl="0" eaLnBrk="1" fontAlgn="base" latinLnBrk="0" hangingPunct="1">
              <a:lnSpc>
                <a:spcPct val="95000"/>
              </a:lnSpc>
              <a:spcBef>
                <a:spcPct val="0"/>
              </a:spcBef>
              <a:spcAft>
                <a:spcPct val="0"/>
              </a:spcAft>
              <a:buClrTx/>
              <a:buSzTx/>
              <a:buFontTx/>
              <a:buNone/>
              <a:tabLst/>
              <a:defRPr/>
            </a:pPr>
            <a:endParaRPr lang="en-US" sz="1600" dirty="0" smtClean="0">
              <a:solidFill>
                <a:srgbClr val="000000"/>
              </a:solidFill>
              <a:latin typeface="Arial" charset="0"/>
            </a:endParaRPr>
          </a:p>
          <a:p>
            <a:pPr marL="0" marR="0" indent="0" algn="l" defTabSz="914400" rtl="0" eaLnBrk="1" fontAlgn="base" latinLnBrk="0" hangingPunct="1">
              <a:lnSpc>
                <a:spcPct val="95000"/>
              </a:lnSpc>
              <a:spcBef>
                <a:spcPct val="0"/>
              </a:spcBef>
              <a:spcAft>
                <a:spcPct val="0"/>
              </a:spcAft>
              <a:buClrTx/>
              <a:buSzTx/>
              <a:buFontTx/>
              <a:buNone/>
              <a:tabLst/>
              <a:defRPr/>
            </a:pPr>
            <a:r>
              <a:rPr lang="en-US" sz="1600" dirty="0" smtClean="0">
                <a:solidFill>
                  <a:srgbClr val="000000"/>
                </a:solidFill>
                <a:latin typeface="Arial" charset="0"/>
              </a:rPr>
              <a:t>The item distribution</a:t>
            </a:r>
            <a:r>
              <a:rPr lang="en-US" sz="1600" baseline="0" dirty="0" smtClean="0">
                <a:solidFill>
                  <a:srgbClr val="000000"/>
                </a:solidFill>
                <a:latin typeface="Arial" charset="0"/>
              </a:rPr>
              <a:t> (</a:t>
            </a:r>
            <a:r>
              <a:rPr lang="en-US" sz="1600" dirty="0" smtClean="0">
                <a:solidFill>
                  <a:srgbClr val="000000"/>
                </a:solidFill>
                <a:latin typeface="Arial" charset="0"/>
              </a:rPr>
              <a:t>the “ecology”) term, leads to exploration – otherwise we would simply have entered at red arrow #1 and left</a:t>
            </a:r>
            <a:r>
              <a:rPr lang="en-US" sz="1600" baseline="0" dirty="0" smtClean="0">
                <a:solidFill>
                  <a:srgbClr val="000000"/>
                </a:solidFill>
                <a:latin typeface="Arial" charset="0"/>
              </a:rPr>
              <a:t> at arrow #2.</a:t>
            </a:r>
            <a:endParaRPr lang="en-US" sz="1600" dirty="0" smtClean="0">
              <a:solidFill>
                <a:srgbClr val="000000"/>
              </a:solidFill>
              <a:latin typeface="Arial" charset="0"/>
            </a:endParaRPr>
          </a:p>
          <a:p>
            <a:pPr marL="0" marR="0" indent="0" algn="l" defTabSz="914400" rtl="0" eaLnBrk="1" fontAlgn="base" latinLnBrk="0" hangingPunct="1">
              <a:lnSpc>
                <a:spcPct val="95000"/>
              </a:lnSpc>
              <a:spcBef>
                <a:spcPct val="0"/>
              </a:spcBef>
              <a:spcAft>
                <a:spcPct val="0"/>
              </a:spcAft>
              <a:buClrTx/>
              <a:buSzTx/>
              <a:buFontTx/>
              <a:buNone/>
              <a:tabLst/>
              <a:defRPr/>
            </a:pPr>
            <a:r>
              <a:rPr lang="en-US" sz="1600" baseline="0" dirty="0" smtClean="0">
                <a:solidFill>
                  <a:srgbClr val="000000"/>
                </a:solidFill>
                <a:latin typeface="Arial" charset="0"/>
              </a:rPr>
              <a:t>That’s the magic of good level design – compelling the player to do things he wants to do, but isn’t forced to do.</a:t>
            </a:r>
            <a:endParaRPr lang="en-US" sz="1600" dirty="0" smtClean="0"/>
          </a:p>
          <a:p>
            <a:pPr eaLnBrk="1" hangingPunct="1">
              <a:lnSpc>
                <a:spcPct val="95000"/>
              </a:lnSpc>
              <a:spcBef>
                <a:spcPct val="0"/>
              </a:spcBef>
            </a:pPr>
            <a:endParaRPr lang="en-US" sz="1600" dirty="0" smtClean="0">
              <a:solidFill>
                <a:srgbClr val="000000"/>
              </a:solidFill>
              <a:latin typeface="Arial" charset="0"/>
            </a:endParaRPr>
          </a:p>
          <a:p>
            <a:pPr eaLnBrk="1" hangingPunct="1">
              <a:lnSpc>
                <a:spcPct val="95000"/>
              </a:lnSpc>
              <a:spcBef>
                <a:spcPct val="0"/>
              </a:spcBef>
            </a:pPr>
            <a:r>
              <a:rPr lang="en-US" sz="1600" dirty="0" smtClean="0">
                <a:solidFill>
                  <a:srgbClr val="000000"/>
                </a:solidFill>
                <a:latin typeface="Arial" charset="0"/>
              </a:rPr>
              <a:t>---</a:t>
            </a:r>
          </a:p>
          <a:p>
            <a:pPr eaLnBrk="1" hangingPunct="1">
              <a:lnSpc>
                <a:spcPct val="95000"/>
              </a:lnSpc>
              <a:spcBef>
                <a:spcPct val="0"/>
              </a:spcBef>
            </a:pPr>
            <a:r>
              <a:rPr lang="en-US" sz="1600" dirty="0" smtClean="0">
                <a:solidFill>
                  <a:srgbClr val="000000"/>
                </a:solidFill>
                <a:latin typeface="Arial" charset="0"/>
              </a:rPr>
              <a:t>This is a very low-level look at the environment, and this kind of analysis leaves out a lot of detail that give </a:t>
            </a:r>
            <a:r>
              <a:rPr lang="en-US" sz="1600" dirty="0" err="1" smtClean="0">
                <a:solidFill>
                  <a:srgbClr val="000000"/>
                </a:solidFill>
                <a:latin typeface="Arial" charset="0"/>
              </a:rPr>
              <a:t>Bioshock</a:t>
            </a:r>
            <a:r>
              <a:rPr lang="en-US" sz="1600" dirty="0" smtClean="0">
                <a:solidFill>
                  <a:srgbClr val="000000"/>
                </a:solidFill>
                <a:latin typeface="Arial" charset="0"/>
              </a:rPr>
              <a:t> its identity.</a:t>
            </a:r>
            <a:endParaRPr lang="en-US" sz="1600" dirty="0" smtClean="0"/>
          </a:p>
          <a:p>
            <a:pPr eaLnBrk="1" hangingPunct="1">
              <a:lnSpc>
                <a:spcPct val="95000"/>
              </a:lnSpc>
              <a:spcBef>
                <a:spcPct val="0"/>
              </a:spcBef>
            </a:pPr>
            <a:r>
              <a:rPr lang="en-US" sz="1600" dirty="0" smtClean="0">
                <a:solidFill>
                  <a:srgbClr val="000000"/>
                </a:solidFill>
                <a:latin typeface="Arial" charset="0"/>
              </a:rPr>
              <a:t> </a:t>
            </a:r>
            <a:endParaRPr lang="en-US" sz="1600" dirty="0" smtClean="0"/>
          </a:p>
          <a:p>
            <a:pPr eaLnBrk="1" hangingPunct="1">
              <a:lnSpc>
                <a:spcPct val="95000"/>
              </a:lnSpc>
              <a:spcBef>
                <a:spcPct val="0"/>
              </a:spcBef>
            </a:pPr>
            <a:r>
              <a:rPr lang="en-US" sz="1600" dirty="0" smtClean="0">
                <a:solidFill>
                  <a:srgbClr val="000000"/>
                </a:solidFill>
                <a:latin typeface="Arial" charset="0"/>
              </a:rPr>
              <a:t>And that's because we fail to take into account how the visuals affect our play.  </a:t>
            </a:r>
          </a:p>
          <a:p>
            <a:pPr eaLnBrk="1" hangingPunct="1">
              <a:lnSpc>
                <a:spcPct val="95000"/>
              </a:lnSpc>
              <a:spcBef>
                <a:spcPct val="0"/>
              </a:spcBef>
            </a:pPr>
            <a:endParaRPr lang="en-US" sz="1600" dirty="0" smtClean="0">
              <a:solidFill>
                <a:srgbClr val="000000"/>
              </a:solidFill>
              <a:latin typeface="Arial" charset="0"/>
            </a:endParaRPr>
          </a:p>
          <a:p>
            <a:pPr eaLnBrk="1" hangingPunct="1">
              <a:lnSpc>
                <a:spcPct val="95000"/>
              </a:lnSpc>
              <a:spcBef>
                <a:spcPct val="0"/>
              </a:spcBef>
            </a:pPr>
            <a:endParaRPr lang="en-US" sz="1600" dirty="0" smtClean="0">
              <a:solidFill>
                <a:srgbClr val="000000"/>
              </a:solidFill>
              <a:latin typeface="Arial" charset="0"/>
            </a:endParaRPr>
          </a:p>
          <a:p>
            <a:pPr eaLnBrk="1" hangingPunct="1">
              <a:lnSpc>
                <a:spcPct val="95000"/>
              </a:lnSpc>
              <a:spcBef>
                <a:spcPct val="0"/>
              </a:spcBef>
            </a:pPr>
            <a:endParaRPr lang="en-US" sz="1600" dirty="0" smtClean="0">
              <a:solidFill>
                <a:srgbClr val="000000"/>
              </a:solidFill>
              <a:latin typeface="Arial" charset="0"/>
            </a:endParaRPr>
          </a:p>
          <a:p>
            <a:pPr eaLnBrk="1" hangingPunct="1">
              <a:lnSpc>
                <a:spcPct val="95000"/>
              </a:lnSpc>
              <a:spcBef>
                <a:spcPct val="0"/>
              </a:spcBef>
            </a:pPr>
            <a:r>
              <a:rPr lang="en-US" sz="1600" dirty="0" smtClean="0">
                <a:solidFill>
                  <a:srgbClr val="000000"/>
                </a:solidFill>
                <a:latin typeface="Arial" charset="0"/>
              </a:rPr>
              <a:t>---</a:t>
            </a:r>
          </a:p>
          <a:p>
            <a:pPr eaLnBrk="1" hangingPunct="1">
              <a:lnSpc>
                <a:spcPct val="95000"/>
              </a:lnSpc>
              <a:spcBef>
                <a:spcPct val="0"/>
              </a:spcBef>
            </a:pPr>
            <a:endParaRPr lang="en-US" sz="1600" dirty="0" smtClean="0">
              <a:solidFill>
                <a:srgbClr val="000000"/>
              </a:solidFill>
              <a:latin typeface="Arial" charset="0"/>
            </a:endParaRPr>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Ed said</a:t>
            </a:r>
            <a:r>
              <a:rPr lang="en-US" baseline="0" dirty="0" smtClean="0"/>
              <a:t> at the end of his last session (Level </a:t>
            </a:r>
            <a:r>
              <a:rPr lang="en-US" baseline="0" dirty="0" smtClean="0"/>
              <a:t>Pre-production</a:t>
            </a:r>
            <a:r>
              <a:rPr lang="en-US" baseline="0" dirty="0" smtClean="0"/>
              <a:t>), “the next step is to make the level!” After all, this </a:t>
            </a:r>
            <a:r>
              <a:rPr lang="en-US" baseline="0" dirty="0" smtClean="0"/>
              <a:t>workshop is </a:t>
            </a:r>
            <a:r>
              <a:rPr lang="en-US" baseline="0" dirty="0" smtClean="0"/>
              <a:t>about level design, and we’re going to have to get our hands dirty.</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Welcome to the world of DDD: digital ditch digging – hands on level design.</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eaLnBrk="1" hangingPunct="1">
              <a:lnSpc>
                <a:spcPct val="95000"/>
              </a:lnSpc>
              <a:spcBef>
                <a:spcPct val="0"/>
              </a:spcBef>
            </a:pPr>
            <a:r>
              <a:rPr lang="en-US" sz="1200" dirty="0" smtClean="0">
                <a:solidFill>
                  <a:srgbClr val="000000"/>
                </a:solidFill>
                <a:latin typeface="Arial" charset="0"/>
              </a:rPr>
              <a:t>We can say that</a:t>
            </a:r>
            <a:r>
              <a:rPr lang="en-US" sz="1200" baseline="0" dirty="0" smtClean="0">
                <a:solidFill>
                  <a:srgbClr val="000000"/>
                </a:solidFill>
                <a:latin typeface="Arial" charset="0"/>
              </a:rPr>
              <a:t> “</a:t>
            </a:r>
            <a:r>
              <a:rPr lang="en-US" sz="1200" dirty="0" smtClean="0">
                <a:solidFill>
                  <a:srgbClr val="000000"/>
                </a:solidFill>
                <a:latin typeface="Arial" charset="0"/>
              </a:rPr>
              <a:t>Item placement</a:t>
            </a:r>
            <a:r>
              <a:rPr lang="en-US" sz="1200" baseline="0" dirty="0" smtClean="0">
                <a:solidFill>
                  <a:srgbClr val="000000"/>
                </a:solidFill>
                <a:latin typeface="Arial" charset="0"/>
              </a:rPr>
              <a:t> (the ecology) + well-connected game systems (in this case represented by the pickups) + level layout (the properties) = </a:t>
            </a:r>
            <a:r>
              <a:rPr lang="en-US" sz="1200" baseline="0" dirty="0" err="1" smtClean="0">
                <a:solidFill>
                  <a:srgbClr val="000000"/>
                </a:solidFill>
                <a:latin typeface="Arial" charset="0"/>
              </a:rPr>
              <a:t>gameplay</a:t>
            </a:r>
            <a:r>
              <a:rPr lang="en-US" sz="1200" baseline="0" dirty="0" smtClean="0">
                <a:solidFill>
                  <a:srgbClr val="000000"/>
                </a:solidFill>
                <a:latin typeface="Arial" charset="0"/>
              </a:rPr>
              <a:t>”.</a:t>
            </a:r>
            <a:endParaRPr lang="en-US" sz="1200" dirty="0" smtClean="0">
              <a:solidFill>
                <a:srgbClr val="000000"/>
              </a:solidFill>
              <a:latin typeface="Arial" charset="0"/>
            </a:endParaRPr>
          </a:p>
          <a:p>
            <a:pPr eaLnBrk="1" hangingPunct="1">
              <a:lnSpc>
                <a:spcPct val="95000"/>
              </a:lnSpc>
              <a:spcBef>
                <a:spcPct val="0"/>
              </a:spcBef>
            </a:pPr>
            <a:endParaRPr lang="en-US" sz="1200" dirty="0" smtClean="0">
              <a:solidFill>
                <a:srgbClr val="000000"/>
              </a:solidFill>
              <a:latin typeface="Arial" charset="0"/>
            </a:endParaRPr>
          </a:p>
        </p:txBody>
      </p:sp>
      <p:sp>
        <p:nvSpPr>
          <p:cNvPr id="4" name="Slide Number Placeholder 3"/>
          <p:cNvSpPr>
            <a:spLocks noGrp="1"/>
          </p:cNvSpPr>
          <p:nvPr>
            <p:ph type="sldNum" sz="quarter" idx="10"/>
          </p:nvPr>
        </p:nvSpPr>
        <p:spPr/>
        <p:txBody>
          <a:bodyPr/>
          <a:lstStyle/>
          <a:p>
            <a:fld id="{0B46A2D4-9B41-4A27-BE98-669D1CD0F7D1}"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a summary.</a:t>
            </a:r>
            <a:r>
              <a:rPr lang="en-US" baseline="0" dirty="0" smtClean="0"/>
              <a:t> </a:t>
            </a:r>
            <a:r>
              <a:rPr lang="en-US" dirty="0" smtClean="0"/>
              <a:t>Of course we don’t say “physical properties” all the time.</a:t>
            </a:r>
            <a:r>
              <a:rPr lang="en-US" baseline="0" dirty="0" smtClean="0"/>
              <a:t> </a:t>
            </a:r>
            <a:r>
              <a:rPr lang="en-US" dirty="0" smtClean="0"/>
              <a:t>Usually we just say “walls”,</a:t>
            </a:r>
            <a:r>
              <a:rPr lang="en-US" baseline="0" dirty="0" smtClean="0"/>
              <a:t> “stairs” etc. I use the term “ecology” frequently, though.</a:t>
            </a:r>
          </a:p>
          <a:p>
            <a:r>
              <a:rPr lang="en-US" baseline="0" dirty="0" smtClean="0"/>
              <a:t>Before we move on, we should also look at how the visuals of the level connect to what we’ve talked about.</a:t>
            </a:r>
          </a:p>
        </p:txBody>
      </p:sp>
      <p:sp>
        <p:nvSpPr>
          <p:cNvPr id="4" name="Slide Number Placeholder 3"/>
          <p:cNvSpPr>
            <a:spLocks noGrp="1"/>
          </p:cNvSpPr>
          <p:nvPr>
            <p:ph type="sldNum" sz="quarter" idx="10"/>
          </p:nvPr>
        </p:nvSpPr>
        <p:spPr/>
        <p:txBody>
          <a:bodyPr/>
          <a:lstStyle/>
          <a:p>
            <a:fld id="{0B46A2D4-9B41-4A27-BE98-669D1CD0F7D1}"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93BF938-BE2A-4E29-BEF5-B09CFB3F0519}" type="slidenum">
              <a:rPr lang="en-US" smtClean="0"/>
              <a:pPr/>
              <a:t>22</a:t>
            </a:fld>
            <a:endParaRPr lang="en-US" smtClean="0"/>
          </a:p>
        </p:txBody>
      </p:sp>
      <p:sp>
        <p:nvSpPr>
          <p:cNvPr id="116739" name="Rectangle 1"/>
          <p:cNvSpPr>
            <a:spLocks noGrp="1" noRot="1" noChangeAspect="1" noChangeArrowheads="1" noTextEdit="1"/>
          </p:cNvSpPr>
          <p:nvPr>
            <p:ph type="sldImg"/>
          </p:nvPr>
        </p:nvSpPr>
        <p:spPr>
          <a:ln/>
        </p:spPr>
      </p:sp>
      <p:sp>
        <p:nvSpPr>
          <p:cNvPr id="116740" name="Rectangle 2"/>
          <p:cNvSpPr>
            <a:spLocks noGrp="1" noChangeArrowheads="1"/>
          </p:cNvSpPr>
          <p:nvPr>
            <p:ph type="body" idx="1"/>
          </p:nvPr>
        </p:nvSpPr>
        <p:spPr>
          <a:noFill/>
          <a:ln/>
        </p:spPr>
        <p:txBody>
          <a:bodyPr lIns="0" tIns="0" rIns="0" bIns="0"/>
          <a:lstStyle/>
          <a:p>
            <a:pPr marL="0" marR="0" indent="0" algn="l" defTabSz="914400" rtl="0" eaLnBrk="0" fontAlgn="base" latinLnBrk="0" hangingPunct="0">
              <a:lnSpc>
                <a:spcPct val="95000"/>
              </a:lnSpc>
              <a:spcBef>
                <a:spcPct val="30000"/>
              </a:spcBef>
              <a:spcAft>
                <a:spcPct val="0"/>
              </a:spcAft>
              <a:buClrTx/>
              <a:buSzTx/>
              <a:buFontTx/>
              <a:buNone/>
              <a:tabLst/>
              <a:defRPr/>
            </a:pPr>
            <a:r>
              <a:rPr lang="en-US" sz="1600" dirty="0" smtClean="0"/>
              <a:t>Affordance is a game design term for</a:t>
            </a:r>
            <a:r>
              <a:rPr lang="en-US" sz="1600" baseline="0" dirty="0" smtClean="0"/>
              <a:t> visual reference.</a:t>
            </a:r>
            <a:endParaRPr lang="en-US" sz="1600" dirty="0" smtClean="0"/>
          </a:p>
          <a:p>
            <a:pPr>
              <a:lnSpc>
                <a:spcPct val="95000"/>
              </a:lnSpc>
            </a:pPr>
            <a:r>
              <a:rPr lang="en-US" sz="1600" dirty="0" smtClean="0">
                <a:solidFill>
                  <a:srgbClr val="000000"/>
                </a:solidFill>
                <a:latin typeface="Arial" charset="0"/>
                <a:cs typeface="Arial" charset="0"/>
                <a:sym typeface="Arial" charset="0"/>
              </a:rPr>
              <a:t>Here, the cash register implies money,</a:t>
            </a:r>
            <a:r>
              <a:rPr lang="en-US" sz="1600" baseline="0" dirty="0" smtClean="0">
                <a:solidFill>
                  <a:srgbClr val="000000"/>
                </a:solidFill>
                <a:latin typeface="Arial" charset="0"/>
                <a:cs typeface="Arial" charset="0"/>
                <a:sym typeface="Arial" charset="0"/>
              </a:rPr>
              <a:t> </a:t>
            </a:r>
            <a:r>
              <a:rPr lang="en-US" sz="1600" dirty="0" smtClean="0">
                <a:solidFill>
                  <a:srgbClr val="000000"/>
                </a:solidFill>
                <a:latin typeface="Arial" charset="0"/>
                <a:cs typeface="Arial" charset="0"/>
                <a:sym typeface="Arial" charset="0"/>
              </a:rPr>
              <a:t>the bar and booze signs imply alcohol… so the player understands the purpose of this place and has an idea of what resources might be found here. </a:t>
            </a:r>
          </a:p>
          <a:p>
            <a:pPr>
              <a:lnSpc>
                <a:spcPct val="95000"/>
              </a:lnSpc>
            </a:pPr>
            <a:r>
              <a:rPr lang="en-US" sz="1600" dirty="0" smtClean="0">
                <a:solidFill>
                  <a:srgbClr val="000000"/>
                </a:solidFill>
                <a:latin typeface="Arial" charset="0"/>
                <a:cs typeface="Arial" charset="0"/>
                <a:sym typeface="Arial" charset="0"/>
              </a:rPr>
              <a:t>Through the familiar visual reference</a:t>
            </a:r>
            <a:r>
              <a:rPr lang="en-US" sz="1600" baseline="0" dirty="0" smtClean="0">
                <a:solidFill>
                  <a:srgbClr val="000000"/>
                </a:solidFill>
                <a:latin typeface="Arial" charset="0"/>
                <a:cs typeface="Arial" charset="0"/>
                <a:sym typeface="Arial" charset="0"/>
              </a:rPr>
              <a:t> -- </a:t>
            </a:r>
            <a:r>
              <a:rPr lang="en-US" sz="1600" dirty="0" smtClean="0">
                <a:solidFill>
                  <a:srgbClr val="000000"/>
                </a:solidFill>
                <a:latin typeface="Arial" charset="0"/>
                <a:cs typeface="Arial" charset="0"/>
                <a:sym typeface="Arial" charset="0"/>
              </a:rPr>
              <a:t>or “affordance” -- the area and the items (which make</a:t>
            </a:r>
            <a:r>
              <a:rPr lang="en-US" sz="1600" baseline="0" dirty="0" smtClean="0">
                <a:solidFill>
                  <a:srgbClr val="000000"/>
                </a:solidFill>
                <a:latin typeface="Arial" charset="0"/>
                <a:cs typeface="Arial" charset="0"/>
                <a:sym typeface="Arial" charset="0"/>
              </a:rPr>
              <a:t> up the ecology) </a:t>
            </a:r>
            <a:r>
              <a:rPr lang="en-US" sz="1600" dirty="0" smtClean="0">
                <a:solidFill>
                  <a:srgbClr val="000000"/>
                </a:solidFill>
                <a:latin typeface="Arial" charset="0"/>
                <a:cs typeface="Arial" charset="0"/>
                <a:sym typeface="Arial" charset="0"/>
              </a:rPr>
              <a:t>communicate with the player.</a:t>
            </a:r>
            <a:r>
              <a:rPr lang="en-US" sz="1600" baseline="0" dirty="0" smtClean="0">
                <a:solidFill>
                  <a:srgbClr val="000000"/>
                </a:solidFill>
                <a:latin typeface="Arial" charset="0"/>
                <a:cs typeface="Arial" charset="0"/>
                <a:sym typeface="Arial" charset="0"/>
              </a:rPr>
              <a:t> </a:t>
            </a:r>
            <a:endParaRPr lang="en-US" sz="1600" dirty="0">
              <a:solidFill>
                <a:srgbClr val="000000"/>
              </a:solidFill>
              <a:latin typeface="Arial" charset="0"/>
              <a:cs typeface="Arial" charset="0"/>
              <a:sym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A1505027-896B-45AF-AD73-773701C672DE}" type="slidenum">
              <a:rPr lang="en-US" smtClean="0"/>
              <a:pPr/>
              <a:t>23</a:t>
            </a:fld>
            <a:endParaRPr lang="en-US" smtClean="0"/>
          </a:p>
        </p:txBody>
      </p:sp>
      <p:sp>
        <p:nvSpPr>
          <p:cNvPr id="119811" name="Rectangle 1"/>
          <p:cNvSpPr>
            <a:spLocks noGrp="1" noRot="1" noChangeAspect="1" noChangeArrowheads="1" noTextEdit="1"/>
          </p:cNvSpPr>
          <p:nvPr>
            <p:ph type="sldImg"/>
          </p:nvPr>
        </p:nvSpPr>
        <p:spPr>
          <a:ln/>
        </p:spPr>
      </p:sp>
      <p:sp>
        <p:nvSpPr>
          <p:cNvPr id="119812" name="Rectangle 2"/>
          <p:cNvSpPr>
            <a:spLocks noGrp="1" noChangeArrowheads="1"/>
          </p:cNvSpPr>
          <p:nvPr>
            <p:ph type="body" idx="1"/>
          </p:nvPr>
        </p:nvSpPr>
        <p:spPr>
          <a:noFill/>
          <a:ln/>
        </p:spPr>
        <p:txBody>
          <a:bodyPr lIns="0" tIns="0" rIns="0" bIns="0"/>
          <a:lstStyle/>
          <a:p>
            <a:pPr>
              <a:lnSpc>
                <a:spcPct val="95000"/>
              </a:lnSpc>
            </a:pPr>
            <a:r>
              <a:rPr lang="en-US" sz="1600" dirty="0" smtClean="0">
                <a:solidFill>
                  <a:srgbClr val="000000"/>
                </a:solidFill>
                <a:latin typeface="Arial" charset="0"/>
                <a:cs typeface="Arial" charset="0"/>
                <a:sym typeface="Arial" charset="0"/>
              </a:rPr>
              <a:t>When it comes to simulation boundaries, </a:t>
            </a:r>
            <a:r>
              <a:rPr lang="en-US" sz="1600" dirty="0" err="1" smtClean="0">
                <a:solidFill>
                  <a:srgbClr val="000000"/>
                </a:solidFill>
                <a:latin typeface="Arial" charset="0"/>
                <a:cs typeface="Arial" charset="0"/>
                <a:sym typeface="Arial" charset="0"/>
              </a:rPr>
              <a:t>Bioshock</a:t>
            </a:r>
            <a:r>
              <a:rPr lang="en-US" sz="1600" dirty="0" smtClean="0">
                <a:solidFill>
                  <a:srgbClr val="000000"/>
                </a:solidFill>
                <a:latin typeface="Arial" charset="0"/>
                <a:cs typeface="Arial" charset="0"/>
                <a:sym typeface="Arial" charset="0"/>
              </a:rPr>
              <a:t> does a good job in this area. </a:t>
            </a:r>
          </a:p>
          <a:p>
            <a:pPr>
              <a:lnSpc>
                <a:spcPct val="95000"/>
              </a:lnSpc>
            </a:pPr>
            <a:endParaRPr lang="en-US" sz="1600" dirty="0" smtClean="0">
              <a:solidFill>
                <a:srgbClr val="000000"/>
              </a:solidFill>
              <a:latin typeface="Arial" charset="0"/>
              <a:cs typeface="Arial" charset="0"/>
              <a:sym typeface="Arial" charset="0"/>
            </a:endParaRPr>
          </a:p>
          <a:p>
            <a:pPr>
              <a:lnSpc>
                <a:spcPct val="95000"/>
              </a:lnSpc>
            </a:pPr>
            <a:r>
              <a:rPr lang="en-US" sz="1600" dirty="0" smtClean="0">
                <a:solidFill>
                  <a:srgbClr val="000000"/>
                </a:solidFill>
                <a:latin typeface="Arial" charset="0"/>
                <a:cs typeface="Arial" charset="0"/>
                <a:sym typeface="Arial" charset="0"/>
              </a:rPr>
              <a:t>The entire game is indoors, which communicates the playable area well. The walls are glass,</a:t>
            </a:r>
            <a:r>
              <a:rPr lang="en-US" sz="1600" baseline="0" dirty="0" smtClean="0">
                <a:solidFill>
                  <a:srgbClr val="000000"/>
                </a:solidFill>
                <a:latin typeface="Arial" charset="0"/>
                <a:cs typeface="Arial" charset="0"/>
                <a:sym typeface="Arial" charset="0"/>
              </a:rPr>
              <a:t> </a:t>
            </a:r>
            <a:r>
              <a:rPr lang="en-US" sz="1600" dirty="0" smtClean="0">
                <a:solidFill>
                  <a:srgbClr val="000000"/>
                </a:solidFill>
                <a:latin typeface="Arial" charset="0"/>
                <a:cs typeface="Arial" charset="0"/>
                <a:sym typeface="Arial" charset="0"/>
              </a:rPr>
              <a:t>with the sea beyond, which brilliantly shows the boundary of the play area and explains implicitly why the player cannot go beyond it. That’s where physical</a:t>
            </a:r>
            <a:r>
              <a:rPr lang="en-US" sz="1600" baseline="0" dirty="0" smtClean="0">
                <a:solidFill>
                  <a:srgbClr val="000000"/>
                </a:solidFill>
                <a:latin typeface="Arial" charset="0"/>
                <a:cs typeface="Arial" charset="0"/>
                <a:sym typeface="Arial" charset="0"/>
              </a:rPr>
              <a:t> properties communicate simulation boundaries.</a:t>
            </a:r>
            <a:endParaRPr lang="en-US" sz="1600" dirty="0" smtClean="0">
              <a:solidFill>
                <a:srgbClr val="000000"/>
              </a:solidFill>
              <a:latin typeface="Arial" charset="0"/>
              <a:cs typeface="Arial" charset="0"/>
              <a:sym typeface="Arial" charset="0"/>
            </a:endParaRPr>
          </a:p>
          <a:p>
            <a:pPr>
              <a:lnSpc>
                <a:spcPct val="95000"/>
              </a:lnSpc>
            </a:pPr>
            <a:r>
              <a:rPr lang="en-US" sz="1600" dirty="0" smtClean="0">
                <a:solidFill>
                  <a:srgbClr val="000000"/>
                </a:solidFill>
                <a:latin typeface="Arial" charset="0"/>
                <a:cs typeface="Arial" charset="0"/>
                <a:sym typeface="Arial" charset="0"/>
              </a:rPr>
              <a:t>In terms of interaction, most items can be interacted with, as well, and this is made obvious through UI effects. </a:t>
            </a:r>
          </a:p>
          <a:p>
            <a:pPr>
              <a:lnSpc>
                <a:spcPct val="95000"/>
              </a:lnSpc>
            </a:pPr>
            <a:r>
              <a:rPr lang="en-US" sz="1600" dirty="0" smtClean="0">
                <a:solidFill>
                  <a:srgbClr val="000000"/>
                </a:solidFill>
                <a:latin typeface="Arial" charset="0"/>
                <a:cs typeface="Arial" charset="0"/>
                <a:sym typeface="Arial" charset="0"/>
              </a:rPr>
              <a:t> </a:t>
            </a:r>
          </a:p>
          <a:p>
            <a:pPr>
              <a:lnSpc>
                <a:spcPct val="95000"/>
              </a:lnSpc>
            </a:pPr>
            <a:r>
              <a:rPr lang="en-US" sz="1600" dirty="0" smtClean="0">
                <a:solidFill>
                  <a:srgbClr val="000000"/>
                </a:solidFill>
                <a:latin typeface="Arial" charset="0"/>
                <a:cs typeface="Arial" charset="0"/>
                <a:sym typeface="Arial" charset="0"/>
              </a:rPr>
              <a:t>On a higher level, the question of simulation boundaries</a:t>
            </a:r>
            <a:r>
              <a:rPr lang="en-US" sz="1600" baseline="0" dirty="0" smtClean="0">
                <a:solidFill>
                  <a:srgbClr val="000000"/>
                </a:solidFill>
                <a:latin typeface="Arial" charset="0"/>
                <a:cs typeface="Arial" charset="0"/>
                <a:sym typeface="Arial" charset="0"/>
              </a:rPr>
              <a:t> becomes more philosophical. </a:t>
            </a:r>
            <a:r>
              <a:rPr lang="en-US" sz="1600" dirty="0" smtClean="0">
                <a:solidFill>
                  <a:srgbClr val="000000"/>
                </a:solidFill>
                <a:latin typeface="Arial" charset="0"/>
                <a:cs typeface="Arial" charset="0"/>
                <a:sym typeface="Arial" charset="0"/>
              </a:rPr>
              <a:t>The level’s visual</a:t>
            </a:r>
            <a:r>
              <a:rPr lang="en-US" sz="1600" baseline="0" dirty="0" smtClean="0">
                <a:solidFill>
                  <a:srgbClr val="000000"/>
                </a:solidFill>
                <a:latin typeface="Arial" charset="0"/>
                <a:cs typeface="Arial" charset="0"/>
                <a:sym typeface="Arial" charset="0"/>
              </a:rPr>
              <a:t> look sets up expectations about the function of the place. </a:t>
            </a:r>
            <a:r>
              <a:rPr lang="en-US" sz="1600" dirty="0" smtClean="0">
                <a:solidFill>
                  <a:srgbClr val="000000"/>
                </a:solidFill>
                <a:latin typeface="Arial" charset="0"/>
                <a:cs typeface="Arial" charset="0"/>
                <a:sym typeface="Arial" charset="0"/>
              </a:rPr>
              <a:t>There’s a dance floor here, which communicates</a:t>
            </a:r>
            <a:r>
              <a:rPr lang="en-US" sz="1600" baseline="0" dirty="0" smtClean="0">
                <a:solidFill>
                  <a:srgbClr val="000000"/>
                </a:solidFill>
                <a:latin typeface="Arial" charset="0"/>
                <a:cs typeface="Arial" charset="0"/>
                <a:sym typeface="Arial" charset="0"/>
              </a:rPr>
              <a:t> an expectation -</a:t>
            </a:r>
            <a:r>
              <a:rPr lang="en-US" sz="1600" dirty="0" smtClean="0">
                <a:solidFill>
                  <a:srgbClr val="000000"/>
                </a:solidFill>
                <a:latin typeface="Arial" charset="0"/>
                <a:cs typeface="Arial" charset="0"/>
                <a:sym typeface="Arial" charset="0"/>
              </a:rPr>
              <a:t> but cutting a rug us outside the focus of the game’s core mechanics.</a:t>
            </a:r>
            <a:r>
              <a:rPr lang="en-US" sz="1600" baseline="0" dirty="0" smtClean="0">
                <a:solidFill>
                  <a:srgbClr val="000000"/>
                </a:solidFill>
                <a:latin typeface="Arial" charset="0"/>
                <a:cs typeface="Arial" charset="0"/>
                <a:sym typeface="Arial" charset="0"/>
              </a:rPr>
              <a:t> </a:t>
            </a:r>
            <a:r>
              <a:rPr lang="en-US" sz="1600" dirty="0" smtClean="0">
                <a:solidFill>
                  <a:srgbClr val="000000"/>
                </a:solidFill>
                <a:latin typeface="Arial" charset="0"/>
                <a:cs typeface="Arial" charset="0"/>
                <a:sym typeface="Arial" charset="0"/>
              </a:rPr>
              <a:t>We accept that to be a simulation boundary in </a:t>
            </a:r>
            <a:r>
              <a:rPr lang="en-US" sz="1600" dirty="0" err="1" smtClean="0">
                <a:solidFill>
                  <a:srgbClr val="000000"/>
                </a:solidFill>
                <a:latin typeface="Arial" charset="0"/>
                <a:cs typeface="Arial" charset="0"/>
                <a:sym typeface="Arial" charset="0"/>
              </a:rPr>
              <a:t>Bioshock</a:t>
            </a:r>
            <a:r>
              <a:rPr lang="en-US" sz="1600" dirty="0" smtClean="0">
                <a:solidFill>
                  <a:srgbClr val="000000"/>
                </a:solidFill>
                <a:latin typeface="Arial" charset="0"/>
                <a:cs typeface="Arial" charset="0"/>
                <a:sym typeface="Arial" charset="0"/>
              </a:rPr>
              <a:t> – and generally don’t</a:t>
            </a:r>
            <a:r>
              <a:rPr lang="en-US" sz="1600" baseline="0" dirty="0" smtClean="0">
                <a:solidFill>
                  <a:srgbClr val="000000"/>
                </a:solidFill>
                <a:latin typeface="Arial" charset="0"/>
                <a:cs typeface="Arial" charset="0"/>
                <a:sym typeface="Arial" charset="0"/>
              </a:rPr>
              <a:t> miss it, because dancing is clearly outside the title’s </a:t>
            </a:r>
            <a:r>
              <a:rPr lang="en-US" sz="1600" baseline="0" dirty="0" err="1" smtClean="0">
                <a:solidFill>
                  <a:srgbClr val="000000"/>
                </a:solidFill>
                <a:latin typeface="Arial" charset="0"/>
                <a:cs typeface="Arial" charset="0"/>
                <a:sym typeface="Arial" charset="0"/>
              </a:rPr>
              <a:t>gameplay</a:t>
            </a:r>
            <a:r>
              <a:rPr lang="en-US" sz="1600" baseline="0" dirty="0" smtClean="0">
                <a:solidFill>
                  <a:srgbClr val="000000"/>
                </a:solidFill>
                <a:latin typeface="Arial" charset="0"/>
                <a:cs typeface="Arial" charset="0"/>
                <a:sym typeface="Arial" charset="0"/>
              </a:rPr>
              <a:t> domain</a:t>
            </a:r>
            <a:r>
              <a:rPr lang="en-US" sz="1600" dirty="0" smtClean="0">
                <a:solidFill>
                  <a:srgbClr val="000000"/>
                </a:solidFill>
                <a:latin typeface="Arial" charset="0"/>
                <a:cs typeface="Arial" charset="0"/>
                <a:sym typeface="Arial" charset="0"/>
              </a:rPr>
              <a:t>.</a:t>
            </a:r>
            <a:endParaRPr lang="en-US" sz="1600" dirty="0">
              <a:solidFill>
                <a:srgbClr val="000000"/>
              </a:solidFill>
              <a:latin typeface="Arial" charset="0"/>
              <a:cs typeface="Arial" charset="0"/>
              <a:sym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the summary of the two concepts.</a:t>
            </a:r>
          </a:p>
          <a:p>
            <a:endParaRPr lang="en-US" baseline="0" dirty="0" smtClean="0"/>
          </a:p>
          <a:p>
            <a:r>
              <a:rPr lang="en-US" baseline="0" dirty="0" smtClean="0"/>
              <a:t>Circling back to our items and physical properties: walls can represent simulation boundaries. Items communicate their affordance through their look.</a:t>
            </a:r>
            <a:endParaRPr lang="en-US"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review, you should have a good idea of the following</a:t>
            </a:r>
            <a:r>
              <a:rPr lang="en-US" baseline="0" dirty="0" smtClean="0"/>
              <a:t> (see slide).</a:t>
            </a:r>
            <a:endParaRPr lang="en-US" dirty="0" smtClean="0"/>
          </a:p>
          <a:p>
            <a:r>
              <a:rPr lang="en-US" dirty="0" smtClean="0"/>
              <a:t>That was a lot of theory. Let’s get practical!</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put some concepts into action!</a:t>
            </a:r>
            <a:r>
              <a:rPr lang="en-US" baseline="0" dirty="0" smtClean="0"/>
              <a:t> The easiest way to do this might be to actually create a level.</a:t>
            </a:r>
          </a:p>
          <a:p>
            <a:r>
              <a:rPr lang="en-US" baseline="0" dirty="0" smtClean="0"/>
              <a:t>We’ll start with is a multiplayer level, because this is something we can make meaningful in a short period of time and expand on later for single-player.</a:t>
            </a:r>
          </a:p>
          <a:p>
            <a:endParaRPr lang="en-US" baseline="0" dirty="0" smtClean="0"/>
          </a:p>
          <a:p>
            <a:r>
              <a:rPr lang="en-US" baseline="0" dirty="0" smtClean="0"/>
              <a:t>It’s going to be 1-on-1, and we’ll put some heavy design restrictions on this level: less than 10 brushes, only two weapons, one </a:t>
            </a:r>
            <a:r>
              <a:rPr lang="en-US" baseline="0" dirty="0" err="1" smtClean="0"/>
              <a:t>powerup</a:t>
            </a:r>
            <a:r>
              <a:rPr lang="en-US" baseline="0" dirty="0" smtClean="0"/>
              <a:t>.</a:t>
            </a:r>
          </a:p>
        </p:txBody>
      </p:sp>
      <p:sp>
        <p:nvSpPr>
          <p:cNvPr id="4" name="Slide Number Placeholder 3"/>
          <p:cNvSpPr>
            <a:spLocks noGrp="1"/>
          </p:cNvSpPr>
          <p:nvPr>
            <p:ph type="sldNum" sz="quarter" idx="10"/>
          </p:nvPr>
        </p:nvSpPr>
        <p:spPr/>
        <p:txBody>
          <a:bodyPr/>
          <a:lstStyle/>
          <a:p>
            <a:fld id="{0B46A2D4-9B41-4A27-BE98-669D1CD0F7D1}"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 level is done, we end up with a very simple, but surprisingly fun layout.</a:t>
            </a:r>
          </a:p>
          <a:p>
            <a:endParaRPr lang="en-US" dirty="0" smtClean="0"/>
          </a:p>
          <a:p>
            <a:r>
              <a:rPr lang="en-US" dirty="0" smtClean="0"/>
              <a:t>We've created meaningful play through walls and item placement. The environment represents choice.</a:t>
            </a:r>
          </a:p>
          <a:p>
            <a:r>
              <a:rPr lang="en-US" dirty="0" smtClean="0"/>
              <a:t>Red arrows show choke points.</a:t>
            </a:r>
          </a:p>
          <a:p>
            <a:r>
              <a:rPr lang="en-US" baseline="0" dirty="0" smtClean="0"/>
              <a:t>The green area is more desirable than other parts of the level.</a:t>
            </a:r>
          </a:p>
          <a:p>
            <a:r>
              <a:rPr lang="en-US" baseline="0" dirty="0" smtClean="0"/>
              <a:t>The blue circles are two differently weighed weapons and a </a:t>
            </a:r>
            <a:r>
              <a:rPr lang="en-US" baseline="0" dirty="0" err="1" smtClean="0"/>
              <a:t>powerup</a:t>
            </a:r>
            <a:r>
              <a:rPr lang="en-US" baseline="0" dirty="0" smtClean="0"/>
              <a:t>.</a:t>
            </a:r>
          </a:p>
          <a:p>
            <a:r>
              <a:rPr lang="en-US" baseline="0" dirty="0" smtClean="0"/>
              <a:t>The purple triangle shows how these items form a level ecology.</a:t>
            </a:r>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environment is fun because of the following: (see slide).</a:t>
            </a:r>
          </a:p>
          <a:p>
            <a:endParaRPr lang="en-US" dirty="0" smtClean="0"/>
          </a:p>
          <a:p>
            <a:r>
              <a:rPr lang="en-US" dirty="0" smtClean="0"/>
              <a:t>Let’s expand on this in the next section, and look at structure and goals.</a:t>
            </a:r>
          </a:p>
        </p:txBody>
      </p:sp>
      <p:sp>
        <p:nvSpPr>
          <p:cNvPr id="4" name="Slide Number Placeholder 3"/>
          <p:cNvSpPr>
            <a:spLocks noGrp="1"/>
          </p:cNvSpPr>
          <p:nvPr>
            <p:ph type="sldNum" sz="quarter" idx="10"/>
          </p:nvPr>
        </p:nvSpPr>
        <p:spPr/>
        <p:txBody>
          <a:bodyPr/>
          <a:lstStyle/>
          <a:p>
            <a:fld id="{0B46A2D4-9B41-4A27-BE98-669D1CD0F7D1}"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a:t>
            </a:r>
            <a:r>
              <a:rPr lang="en-US" baseline="0" dirty="0" smtClean="0"/>
              <a:t> should know the following: (see slide)</a:t>
            </a:r>
          </a:p>
          <a:p>
            <a:endParaRPr lang="en-US" baseline="0" dirty="0" smtClean="0"/>
          </a:p>
          <a:p>
            <a:r>
              <a:rPr lang="en-US" baseline="0" dirty="0" smtClean="0"/>
              <a:t>You should also have an idea of how to apply the concepts to SP levels. The same rules apply, but a SP space is less circular in nature. </a:t>
            </a:r>
            <a:r>
              <a:rPr lang="en-US" dirty="0" smtClean="0"/>
              <a:t>Some</a:t>
            </a:r>
            <a:r>
              <a:rPr lang="en-US" baseline="0" dirty="0" smtClean="0"/>
              <a:t> tips to guide player flow and draw him towards spaces in SP levels:</a:t>
            </a:r>
            <a:endParaRPr lang="en-US" dirty="0" smtClean="0"/>
          </a:p>
          <a:p>
            <a:r>
              <a:rPr lang="en-US" dirty="0" smtClean="0"/>
              <a:t>Make enemies opportunities, not obstacles – examples: Doom, Dead Space</a:t>
            </a:r>
          </a:p>
          <a:p>
            <a:r>
              <a:rPr lang="en-US" dirty="0" smtClean="0"/>
              <a:t>Turrets might be used a deterrent, a way around it might open</a:t>
            </a:r>
            <a:r>
              <a:rPr lang="en-US" baseline="0" dirty="0" smtClean="0"/>
              <a:t> itself to the savvy explorer.</a:t>
            </a:r>
            <a:endParaRPr lang="en-US" dirty="0" smtClean="0"/>
          </a:p>
          <a:p>
            <a:r>
              <a:rPr lang="en-US" dirty="0" smtClean="0"/>
              <a:t>When</a:t>
            </a:r>
            <a:r>
              <a:rPr lang="en-US" baseline="0" dirty="0" smtClean="0"/>
              <a:t> finding pickups, r</a:t>
            </a:r>
            <a:r>
              <a:rPr lang="en-US" dirty="0" smtClean="0"/>
              <a:t>eward choice, reward patience - power nodes in Dead Space are an example.</a:t>
            </a:r>
          </a:p>
          <a:p>
            <a:endParaRPr lang="en-US" dirty="0" smtClean="0"/>
          </a:p>
          <a:p>
            <a:r>
              <a:rPr lang="en-US" dirty="0" smtClean="0"/>
              <a:t>In section 2 we’re going to expand what we’ve learned to create</a:t>
            </a:r>
            <a:r>
              <a:rPr lang="en-US" baseline="0" dirty="0" smtClean="0"/>
              <a:t> </a:t>
            </a:r>
            <a:r>
              <a:rPr lang="en-US" dirty="0" smtClean="0"/>
              <a:t>the full level</a:t>
            </a:r>
            <a:r>
              <a:rPr lang="en-US" baseline="0" dirty="0" smtClean="0"/>
              <a:t> from the design doc.</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Or… how you become one of the people with those awesome workspaces (working on Unreal 2 at Legend Entertainment, 2000 or 2001.)</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do we create a level from the design doc?</a:t>
            </a:r>
            <a:r>
              <a:rPr lang="en-US" baseline="0" dirty="0" smtClean="0"/>
              <a:t> </a:t>
            </a:r>
            <a:r>
              <a:rPr lang="en-US" dirty="0" smtClean="0"/>
              <a:t>The design doc might be daunting – so </a:t>
            </a:r>
            <a:r>
              <a:rPr lang="en-US" baseline="0" dirty="0" smtClean="0"/>
              <a:t>we split the level </a:t>
            </a:r>
            <a:r>
              <a:rPr lang="en-US" dirty="0" smtClean="0"/>
              <a:t>into manageable pieces.</a:t>
            </a:r>
            <a:r>
              <a:rPr lang="en-US" baseline="0" dirty="0" smtClean="0"/>
              <a:t> </a:t>
            </a:r>
          </a:p>
          <a:p>
            <a:endParaRPr lang="en-US" baseline="0" dirty="0" smtClean="0"/>
          </a:p>
          <a:p>
            <a:r>
              <a:rPr lang="en-US" baseline="0" dirty="0" smtClean="0"/>
              <a:t>To do that, we need to </a:t>
            </a:r>
            <a:r>
              <a:rPr lang="en-US" dirty="0" smtClean="0"/>
              <a:t>understand the larger structure it rests on. As a side effect, we also look at motivation and goals.</a:t>
            </a:r>
          </a:p>
        </p:txBody>
      </p:sp>
      <p:sp>
        <p:nvSpPr>
          <p:cNvPr id="4" name="Slide Number Placeholder 3"/>
          <p:cNvSpPr>
            <a:spLocks noGrp="1"/>
          </p:cNvSpPr>
          <p:nvPr>
            <p:ph type="sldNum" sz="quarter" idx="10"/>
          </p:nvPr>
        </p:nvSpPr>
        <p:spPr/>
        <p:txBody>
          <a:bodyPr/>
          <a:lstStyle/>
          <a:p>
            <a:fld id="{0B46A2D4-9B41-4A27-BE98-669D1CD0F7D1}"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Going back to our level designer job description.</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level designer creates</a:t>
            </a:r>
            <a:r>
              <a:rPr lang="en-US" baseline="0" dirty="0" smtClean="0"/>
              <a:t> structure, which creates goals, which lead to motivation.</a:t>
            </a:r>
            <a:endParaRPr lang="en-US" dirty="0" smtClean="0"/>
          </a:p>
          <a:p>
            <a:r>
              <a:rPr lang="en-US" dirty="0" smtClean="0"/>
              <a:t>We need to understand structure before we can bring our</a:t>
            </a:r>
            <a:r>
              <a:rPr lang="en-US" baseline="0" dirty="0" smtClean="0"/>
              <a:t> level from the design doc to the engine. </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Structure creates</a:t>
            </a:r>
            <a:r>
              <a:rPr lang="en-US" baseline="0" dirty="0" smtClean="0"/>
              <a:t> the foundation of a game. Between each structural point lies an experience.</a:t>
            </a:r>
            <a:endParaRPr lang="en-US" dirty="0" smtClean="0"/>
          </a:p>
          <a:p>
            <a:r>
              <a:rPr lang="en-US" dirty="0" smtClean="0"/>
              <a:t>Structure is fractal.</a:t>
            </a:r>
            <a:r>
              <a:rPr lang="en-US" baseline="0" dirty="0" smtClean="0"/>
              <a:t> That is to say, we can apply it to the game at the highest or lowest level.</a:t>
            </a:r>
            <a:endParaRPr lang="en-US" dirty="0" smtClean="0"/>
          </a:p>
          <a:p>
            <a:endParaRPr lang="en-US" dirty="0" smtClean="0"/>
          </a:p>
          <a:p>
            <a:r>
              <a:rPr lang="en-US" dirty="0" smtClean="0"/>
              <a:t>Looking at the game as a whole, start and end are the structural points,</a:t>
            </a:r>
          </a:p>
          <a:p>
            <a:r>
              <a:rPr lang="en-US" dirty="0" smtClean="0"/>
              <a:t>At these points, all players are on the same</a:t>
            </a:r>
            <a:r>
              <a:rPr lang="en-US" baseline="0" dirty="0" smtClean="0"/>
              <a:t> page – or at least the number of permutations is manageable (Dragon Age, for example.)</a:t>
            </a:r>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Working our way down, w</a:t>
            </a:r>
            <a:r>
              <a:rPr lang="en-US" baseline="0" dirty="0" smtClean="0"/>
              <a:t>e can break that game into missions.</a:t>
            </a:r>
          </a:p>
          <a:p>
            <a:r>
              <a:rPr lang="en-US" baseline="0" dirty="0" smtClean="0"/>
              <a:t>Each mission also brings players on the same page.</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Each mission can be structured, as well. Missions</a:t>
            </a:r>
            <a:r>
              <a:rPr lang="en-US" baseline="0" dirty="0" smtClean="0"/>
              <a:t> have beginnings and ends – and structural choke points in between.</a:t>
            </a:r>
          </a:p>
          <a:p>
            <a:endParaRPr lang="en-US" baseline="0" dirty="0" smtClean="0"/>
          </a:p>
          <a:p>
            <a:r>
              <a:rPr lang="en-US" baseline="0" dirty="0" smtClean="0"/>
              <a:t>As level designers we’re mostly concerned with the structure inside a level.</a:t>
            </a:r>
          </a:p>
          <a:p>
            <a:pPr>
              <a:buFont typeface="Arial" pitchFamily="34" charset="0"/>
              <a:buChar char="•"/>
            </a:pPr>
            <a:r>
              <a:rPr lang="en-US" dirty="0" smtClean="0"/>
              <a:t> Doors create physical connections</a:t>
            </a:r>
            <a:r>
              <a:rPr lang="en-US" baseline="0" dirty="0" smtClean="0"/>
              <a:t> (and every player has to pass through them)</a:t>
            </a:r>
            <a:endParaRPr lang="en-US" dirty="0" smtClean="0"/>
          </a:p>
          <a:p>
            <a:pPr>
              <a:buFont typeface="Arial" pitchFamily="34" charset="0"/>
              <a:buChar char="•"/>
            </a:pPr>
            <a:r>
              <a:rPr lang="en-US" dirty="0" smtClean="0"/>
              <a:t> On higher level, we author level structure: find three keys to proceed through a door,</a:t>
            </a:r>
            <a:r>
              <a:rPr lang="en-US" baseline="0" dirty="0" smtClean="0"/>
              <a:t> for example.</a:t>
            </a:r>
            <a:endParaRPr lang="en-US" dirty="0" smtClean="0"/>
          </a:p>
          <a:p>
            <a:endParaRPr lang="en-US" dirty="0" smtClean="0"/>
          </a:p>
          <a:p>
            <a:r>
              <a:rPr lang="en-US" dirty="0" smtClean="0"/>
              <a:t>Structure is a nice</a:t>
            </a:r>
            <a:r>
              <a:rPr lang="en-US" baseline="0" dirty="0" smtClean="0"/>
              <a:t> concept, but somewhat obvious. What’s more important is what lives between that structure.</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That’s “experiences”. Movies are made up of scene. Games are made of experiences.</a:t>
            </a:r>
          </a:p>
          <a:p>
            <a:endParaRPr lang="en-US" dirty="0" smtClean="0"/>
          </a:p>
          <a:p>
            <a:r>
              <a:rPr lang="en-US" dirty="0" smtClean="0"/>
              <a:t>We could draw a charts for</a:t>
            </a:r>
            <a:r>
              <a:rPr lang="en-US" baseline="0" dirty="0" smtClean="0"/>
              <a:t> a movie, which would only a single line between two structural (choke) points. Movies are linear.</a:t>
            </a:r>
          </a:p>
          <a:p>
            <a:r>
              <a:rPr lang="en-US" baseline="0" dirty="0" smtClean="0"/>
              <a:t>Final Fantasy would be a couple of lines between each structural choke point. FF is very linear, and all players play the games roughly the same.</a:t>
            </a:r>
          </a:p>
          <a:p>
            <a:r>
              <a:rPr lang="en-US" baseline="0" dirty="0" smtClean="0"/>
              <a:t>Far Cry 2, which is shown here, would be a very wide fan.</a:t>
            </a:r>
          </a:p>
          <a:p>
            <a:endParaRPr lang="en-US" baseline="0" dirty="0" smtClean="0"/>
          </a:p>
          <a:p>
            <a:r>
              <a:rPr lang="en-US" baseline="0" dirty="0" smtClean="0"/>
              <a:t>The wider the fan, the more emergent the game has the potential of being.</a:t>
            </a:r>
          </a:p>
          <a:p>
            <a:endParaRPr lang="en-US" baseline="0" dirty="0" smtClean="0"/>
          </a:p>
          <a:p>
            <a:r>
              <a:rPr lang="en-US" baseline="0" dirty="0" smtClean="0"/>
              <a:t>We could also color-code this possibility fan, showing the possible number of permutations for *environment* and for *</a:t>
            </a:r>
            <a:r>
              <a:rPr lang="en-US" baseline="0" dirty="0" err="1" smtClean="0"/>
              <a:t>gameplay</a:t>
            </a:r>
            <a:r>
              <a:rPr lang="en-US" baseline="0" dirty="0" smtClean="0"/>
              <a:t>*. </a:t>
            </a:r>
          </a:p>
          <a:p>
            <a:r>
              <a:rPr lang="en-US" baseline="0" dirty="0" smtClean="0"/>
              <a:t>Some games, like Dead Space, are wide on the </a:t>
            </a:r>
            <a:r>
              <a:rPr lang="en-US" baseline="0" dirty="0" err="1" smtClean="0"/>
              <a:t>gameplay</a:t>
            </a:r>
            <a:r>
              <a:rPr lang="en-US" baseline="0" dirty="0" smtClean="0"/>
              <a:t> fan, but small on the environment fan. That shows us that the enemy </a:t>
            </a:r>
            <a:r>
              <a:rPr lang="en-US" baseline="0" dirty="0" err="1" smtClean="0"/>
              <a:t>gameplay</a:t>
            </a:r>
            <a:r>
              <a:rPr lang="en-US" baseline="0" dirty="0" smtClean="0"/>
              <a:t> in Dead Space is very different for different players (complementary enemy types and mechanics like stasis open up a world of possibilities). But all players use the environment roughly the same way.</a:t>
            </a:r>
          </a:p>
          <a:p>
            <a:endParaRPr lang="en-US" baseline="0" dirty="0" smtClean="0"/>
          </a:p>
          <a:p>
            <a:r>
              <a:rPr lang="en-US" baseline="0" dirty="0" smtClean="0"/>
              <a:t>Important: not all of these paths between the structural points are weighed the same! Some paths are more optimal than others. That dives into intentionality, and is outside the scope of this session.</a:t>
            </a:r>
          </a:p>
          <a:p>
            <a:endParaRPr lang="en-US" baseline="0" dirty="0" smtClean="0"/>
          </a:p>
          <a:p>
            <a:r>
              <a:rPr lang="en-US" baseline="0" dirty="0" smtClean="0"/>
              <a:t>But we can say that structure creates a *rhythm* for the level. It creates breadcrumbs, allows the player to track his progress, and keep track of his wants and needs.</a:t>
            </a:r>
          </a:p>
          <a:p>
            <a:endParaRPr lang="en-US" baseline="0" dirty="0" smtClean="0"/>
          </a:p>
          <a:p>
            <a:r>
              <a:rPr lang="en-US" baseline="0" dirty="0" smtClean="0"/>
              <a:t>Roughly expressed, that means motivation.</a:t>
            </a:r>
          </a:p>
        </p:txBody>
      </p:sp>
      <p:sp>
        <p:nvSpPr>
          <p:cNvPr id="4" name="Slide Number Placeholder 3"/>
          <p:cNvSpPr>
            <a:spLocks noGrp="1"/>
          </p:cNvSpPr>
          <p:nvPr>
            <p:ph type="sldNum" sz="quarter" idx="10"/>
          </p:nvPr>
        </p:nvSpPr>
        <p:spPr/>
        <p:txBody>
          <a:bodyPr/>
          <a:lstStyle/>
          <a:p>
            <a:fld id="{0B46A2D4-9B41-4A27-BE98-669D1CD0F7D1}"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Motivation Flow of a game</a:t>
            </a:r>
          </a:p>
        </p:txBody>
      </p:sp>
      <p:sp>
        <p:nvSpPr>
          <p:cNvPr id="4" name="Slide Number Placeholder 3"/>
          <p:cNvSpPr>
            <a:spLocks noGrp="1"/>
          </p:cNvSpPr>
          <p:nvPr>
            <p:ph type="sldNum" sz="quarter" idx="10"/>
          </p:nvPr>
        </p:nvSpPr>
        <p:spPr/>
        <p:txBody>
          <a:bodyPr/>
          <a:lstStyle/>
          <a:p>
            <a:fld id="{0B46A2D4-9B41-4A27-BE98-669D1CD0F7D1}"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(This slide</a:t>
            </a:r>
            <a:r>
              <a:rPr kumimoji="1" lang="en-US" sz="1200" kern="1200" baseline="0" dirty="0" smtClean="0">
                <a:solidFill>
                  <a:schemeClr val="tx1"/>
                </a:solidFill>
                <a:latin typeface="Verdana" pitchFamily="45" charset="0"/>
                <a:ea typeface="ヒラギノ角ゴ Pro W3" pitchFamily="80" charset="-128"/>
                <a:cs typeface="ヒラギノ角ゴ Pro W3" pitchFamily="80" charset="-128"/>
              </a:rPr>
              <a:t> was omitted during the workshop.)</a:t>
            </a:r>
            <a:endParaRPr kumimoji="1" lang="en-US" sz="1200" kern="1200" dirty="0" smtClean="0">
              <a:solidFill>
                <a:schemeClr val="tx1"/>
              </a:solidFill>
              <a:latin typeface="Verdana" pitchFamily="45" charset="0"/>
              <a:ea typeface="ヒラギノ角ゴ Pro W3" pitchFamily="80" charset="-128"/>
              <a:cs typeface="ヒラギノ角ゴ Pro W3" pitchFamily="80" charset="-128"/>
            </a:endParaRPr>
          </a:p>
          <a:p>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Goals can be categorized as </a:t>
            </a:r>
            <a:r>
              <a:rPr kumimoji="1" lang="en-US" sz="1200" i="1" kern="1200" dirty="0" smtClean="0">
                <a:solidFill>
                  <a:schemeClr val="tx1"/>
                </a:solidFill>
                <a:latin typeface="Verdana" pitchFamily="45" charset="0"/>
                <a:ea typeface="ヒラギノ角ゴ Pro W3" pitchFamily="80" charset="-128"/>
                <a:cs typeface="ヒラギノ角ゴ Pro W3" pitchFamily="80" charset="-128"/>
              </a:rPr>
              <a:t>moment-to-moment </a:t>
            </a:r>
            <a:r>
              <a:rPr kumimoji="1" lang="en-US" sz="1200" i="1" kern="1200" dirty="0" err="1" smtClean="0">
                <a:solidFill>
                  <a:schemeClr val="tx1"/>
                </a:solidFill>
                <a:latin typeface="Verdana" pitchFamily="45" charset="0"/>
                <a:ea typeface="ヒラギノ角ゴ Pro W3" pitchFamily="80" charset="-128"/>
                <a:cs typeface="ヒラギノ角ゴ Pro W3" pitchFamily="80" charset="-128"/>
              </a:rPr>
              <a:t>gameplay</a:t>
            </a:r>
            <a:r>
              <a:rPr kumimoji="1" lang="en-US" sz="1200" i="1" kern="1200" dirty="0" smtClean="0">
                <a:solidFill>
                  <a:schemeClr val="tx1"/>
                </a:solidFill>
                <a:latin typeface="Verdana" pitchFamily="45" charset="0"/>
                <a:ea typeface="ヒラギノ角ゴ Pro W3" pitchFamily="80" charset="-128"/>
                <a:cs typeface="ヒラギノ角ゴ Pro W3" pitchFamily="80" charset="-128"/>
              </a:rPr>
              <a:t> </a:t>
            </a:r>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and </a:t>
            </a:r>
            <a:r>
              <a:rPr kumimoji="1" lang="en-US" sz="1200" i="1" kern="1200" dirty="0" smtClean="0">
                <a:solidFill>
                  <a:schemeClr val="tx1"/>
                </a:solidFill>
                <a:latin typeface="Verdana" pitchFamily="45" charset="0"/>
                <a:ea typeface="ヒラギノ角ゴ Pro W3" pitchFamily="80" charset="-128"/>
                <a:cs typeface="ヒラギノ角ゴ Pro W3" pitchFamily="80" charset="-128"/>
              </a:rPr>
              <a:t>long-term </a:t>
            </a:r>
            <a:r>
              <a:rPr kumimoji="1" lang="en-US" sz="1200" i="1" kern="1200" dirty="0" err="1" smtClean="0">
                <a:solidFill>
                  <a:schemeClr val="tx1"/>
                </a:solidFill>
                <a:latin typeface="Verdana" pitchFamily="45" charset="0"/>
                <a:ea typeface="ヒラギノ角ゴ Pro W3" pitchFamily="80" charset="-128"/>
                <a:cs typeface="ヒラギノ角ゴ Pro W3" pitchFamily="80" charset="-128"/>
              </a:rPr>
              <a:t>gameplay</a:t>
            </a:r>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a:t>
            </a:r>
          </a:p>
          <a:p>
            <a:endParaRPr kumimoji="1" lang="en-US" sz="1200" kern="1200" dirty="0" smtClean="0">
              <a:solidFill>
                <a:schemeClr val="tx1"/>
              </a:solidFill>
              <a:latin typeface="Verdana" pitchFamily="45" charset="0"/>
              <a:ea typeface="ヒラギノ角ゴ Pro W3" pitchFamily="80" charset="-128"/>
              <a:cs typeface="ヒラギノ角ゴ Pro W3" pitchFamily="80" charset="-128"/>
            </a:endParaRPr>
          </a:p>
          <a:p>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In moment-to-moment </a:t>
            </a:r>
            <a:r>
              <a:rPr kumimoji="1" lang="en-US" sz="1200" kern="1200" dirty="0" err="1" smtClean="0">
                <a:solidFill>
                  <a:schemeClr val="tx1"/>
                </a:solidFill>
                <a:latin typeface="Verdana" pitchFamily="45" charset="0"/>
                <a:ea typeface="ヒラギノ角ゴ Pro W3" pitchFamily="80" charset="-128"/>
                <a:cs typeface="ヒラギノ角ゴ Pro W3" pitchFamily="80" charset="-128"/>
              </a:rPr>
              <a:t>gameplay</a:t>
            </a:r>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 I want to kill the enemy at hand.</a:t>
            </a:r>
          </a:p>
          <a:p>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Why? Because if I don't, he'll kill me. That's a pretty powerful motivator!</a:t>
            </a:r>
          </a:p>
          <a:p>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So that's my immediate micro goal.</a:t>
            </a:r>
          </a:p>
          <a:p>
            <a:endParaRPr lang="en-US" dirty="0" smtClean="0"/>
          </a:p>
          <a:p>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I want to leave this room</a:t>
            </a:r>
          </a:p>
          <a:p>
            <a:r>
              <a:rPr kumimoji="1" lang="en-US" sz="1200" kern="1200" baseline="0" dirty="0" smtClean="0">
                <a:solidFill>
                  <a:schemeClr val="tx1"/>
                </a:solidFill>
                <a:latin typeface="Verdana" pitchFamily="45" charset="0"/>
                <a:ea typeface="ヒラギノ角ゴ Pro W3" pitchFamily="45" charset="-128"/>
                <a:cs typeface="+mn-cs"/>
              </a:rPr>
              <a:t>Why? Because it gets me closer to the end of the level. </a:t>
            </a:r>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(This slide</a:t>
            </a:r>
            <a:r>
              <a:rPr kumimoji="1" lang="en-US" sz="1200" kern="1200" baseline="0" dirty="0" smtClean="0">
                <a:solidFill>
                  <a:schemeClr val="tx1"/>
                </a:solidFill>
                <a:latin typeface="Verdana" pitchFamily="45" charset="0"/>
                <a:ea typeface="ヒラギノ角ゴ Pro W3" pitchFamily="80" charset="-128"/>
                <a:cs typeface="ヒラギノ角ゴ Pro W3" pitchFamily="80" charset="-128"/>
              </a:rPr>
              <a:t> was omitted during the workshop.)</a:t>
            </a:r>
          </a:p>
          <a:p>
            <a:r>
              <a:rPr kumimoji="1" lang="en-US" sz="1200" kern="1200" baseline="0" dirty="0" smtClean="0">
                <a:solidFill>
                  <a:schemeClr val="tx1"/>
                </a:solidFill>
                <a:latin typeface="Verdana" pitchFamily="45" charset="0"/>
                <a:ea typeface="ヒラギノ角ゴ Pro W3" pitchFamily="80" charset="-128"/>
                <a:cs typeface="ヒラギノ角ゴ Pro W3" pitchFamily="80" charset="-128"/>
              </a:rPr>
              <a:t>Multiple micro goals combine to a macro goal, which combine into larger and larger goals. Through this structure, t</a:t>
            </a:r>
            <a:r>
              <a:rPr kumimoji="1" lang="en-US" sz="1200" kern="1200" baseline="0" dirty="0" smtClean="0">
                <a:solidFill>
                  <a:schemeClr val="tx1"/>
                </a:solidFill>
                <a:latin typeface="Verdana" pitchFamily="45" charset="0"/>
                <a:ea typeface="ヒラギノ角ゴ Pro W3" pitchFamily="45" charset="-128"/>
                <a:cs typeface="+mn-cs"/>
              </a:rPr>
              <a:t>he player is aware of how far along he is</a:t>
            </a:r>
          </a:p>
        </p:txBody>
      </p:sp>
      <p:sp>
        <p:nvSpPr>
          <p:cNvPr id="4" name="Slide Number Placeholder 3"/>
          <p:cNvSpPr>
            <a:spLocks noGrp="1"/>
          </p:cNvSpPr>
          <p:nvPr>
            <p:ph type="sldNum" sz="quarter" idx="10"/>
          </p:nvPr>
        </p:nvSpPr>
        <p:spPr/>
        <p:txBody>
          <a:bodyPr/>
          <a:lstStyle/>
          <a:p>
            <a:fld id="{0B46A2D4-9B41-4A27-BE98-669D1CD0F7D1}"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 </a:t>
            </a:r>
            <a:r>
              <a:rPr lang="en-US" baseline="0" dirty="0" smtClean="0"/>
              <a:t>name is Matthias </a:t>
            </a:r>
            <a:r>
              <a:rPr lang="en-US" baseline="0" dirty="0" err="1" smtClean="0"/>
              <a:t>Worch</a:t>
            </a:r>
            <a:r>
              <a:rPr lang="en-US" baseline="0" dirty="0" smtClean="0"/>
              <a:t>. </a:t>
            </a:r>
            <a:r>
              <a:rPr lang="en-US" dirty="0" smtClean="0"/>
              <a:t>I’ve been a professional game and level designer</a:t>
            </a:r>
            <a:r>
              <a:rPr lang="en-US" baseline="0" dirty="0" smtClean="0"/>
              <a:t> for 12 years. Currently, I’m working on Dead Space 2 at Visceral Games.</a:t>
            </a:r>
          </a:p>
          <a:p>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(This slide</a:t>
            </a:r>
            <a:r>
              <a:rPr kumimoji="1" lang="en-US" sz="1200" kern="1200" baseline="0" dirty="0" smtClean="0">
                <a:solidFill>
                  <a:schemeClr val="tx1"/>
                </a:solidFill>
                <a:latin typeface="Verdana" pitchFamily="45" charset="0"/>
                <a:ea typeface="ヒラギノ角ゴ Pro W3" pitchFamily="80" charset="-128"/>
                <a:cs typeface="ヒラギノ角ゴ Pro W3" pitchFamily="80" charset="-128"/>
              </a:rPr>
              <a:t> was omitted during the workshop.)</a:t>
            </a:r>
          </a:p>
          <a:p>
            <a:endParaRPr kumimoji="1" lang="en-US" sz="1200" kern="1200" dirty="0" smtClean="0">
              <a:solidFill>
                <a:schemeClr val="tx1"/>
              </a:solidFill>
              <a:latin typeface="Verdana" pitchFamily="45" charset="0"/>
              <a:ea typeface="ヒラギノ角ゴ Pro W3" pitchFamily="80" charset="-128"/>
              <a:cs typeface="ヒラギノ角ゴ Pro W3" pitchFamily="80" charset="-128"/>
            </a:endParaRPr>
          </a:p>
        </p:txBody>
      </p:sp>
      <p:sp>
        <p:nvSpPr>
          <p:cNvPr id="4" name="Slide Number Placeholder 3"/>
          <p:cNvSpPr>
            <a:spLocks noGrp="1"/>
          </p:cNvSpPr>
          <p:nvPr>
            <p:ph type="sldNum" sz="quarter" idx="10"/>
          </p:nvPr>
        </p:nvSpPr>
        <p:spPr/>
        <p:txBody>
          <a:bodyPr/>
          <a:lstStyle/>
          <a:p>
            <a:fld id="{0B46A2D4-9B41-4A27-BE98-669D1CD0F7D1}"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1" lang="en-US" sz="1200" kern="1200" dirty="0" smtClean="0">
                <a:solidFill>
                  <a:schemeClr val="tx1"/>
                </a:solidFill>
                <a:latin typeface="Verdana" pitchFamily="45" charset="0"/>
                <a:ea typeface="ヒラギノ角ゴ Pro W3" pitchFamily="80" charset="-128"/>
                <a:cs typeface="ヒラギノ角ゴ Pro W3" pitchFamily="80" charset="-128"/>
              </a:rPr>
              <a:t>(This slide</a:t>
            </a:r>
            <a:r>
              <a:rPr kumimoji="1" lang="en-US" sz="1200" kern="1200" baseline="0" dirty="0" smtClean="0">
                <a:solidFill>
                  <a:schemeClr val="tx1"/>
                </a:solidFill>
                <a:latin typeface="Verdana" pitchFamily="45" charset="0"/>
                <a:ea typeface="ヒラギノ角ゴ Pro W3" pitchFamily="80" charset="-128"/>
                <a:cs typeface="ヒラギノ角ゴ Pro W3" pitchFamily="80" charset="-128"/>
              </a:rPr>
              <a:t> was omitted during the workshop.)</a:t>
            </a:r>
            <a:endParaRPr kumimoji="1" lang="en-US" sz="1200" kern="1200" dirty="0" smtClean="0">
              <a:solidFill>
                <a:schemeClr val="tx1"/>
              </a:solidFill>
              <a:latin typeface="Verdana" pitchFamily="45" charset="0"/>
              <a:ea typeface="ヒラギノ角ゴ Pro W3" pitchFamily="80" charset="-128"/>
              <a:cs typeface="ヒラギノ角ゴ Pro W3" pitchFamily="80" charset="-128"/>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 to the design document, and how we turn the design into an actual level.</a:t>
            </a:r>
          </a:p>
          <a:p>
            <a:endParaRPr lang="en-US" dirty="0" smtClean="0"/>
          </a:p>
          <a:p>
            <a:r>
              <a:rPr lang="en-US" dirty="0" smtClean="0"/>
              <a:t>Where you</a:t>
            </a:r>
            <a:r>
              <a:rPr lang="en-US" baseline="0" dirty="0" smtClean="0"/>
              <a:t> start will differ from project to project.</a:t>
            </a:r>
          </a:p>
          <a:p>
            <a:r>
              <a:rPr lang="en-US" baseline="0" dirty="0" smtClean="0"/>
              <a:t>Some projects only provide a high-level, written doc.</a:t>
            </a:r>
          </a:p>
          <a:p>
            <a:r>
              <a:rPr lang="en-US" baseline="0" dirty="0" smtClean="0"/>
              <a:t>Other games provide a detailed map.</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map is a visual representation</a:t>
            </a:r>
            <a:r>
              <a:rPr lang="en-US" baseline="0" dirty="0" smtClean="0"/>
              <a:t> of the level</a:t>
            </a:r>
            <a:r>
              <a:rPr lang="en-US" dirty="0" smtClean="0"/>
              <a:t> structure.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one doesn’t exist, we have to create it from the high-level concept,</a:t>
            </a:r>
            <a:r>
              <a:rPr lang="en-US" baseline="0" dirty="0" smtClean="0"/>
              <a:t> creating structure for ourselves.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Maps: never go further than boxes and event callouts.</a:t>
            </a:r>
          </a:p>
          <a:p>
            <a:endParaRPr lang="en-US" dirty="0" smtClean="0"/>
          </a:p>
          <a:p>
            <a:r>
              <a:rPr lang="en-US" dirty="0" smtClean="0"/>
              <a:t>Next we turn the map </a:t>
            </a:r>
            <a:r>
              <a:rPr lang="en-US" baseline="0" dirty="0" smtClean="0"/>
              <a:t>into the first iteration of a level.</a:t>
            </a:r>
            <a:endParaRPr lang="en-US"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t>
            </a:r>
            <a:r>
              <a:rPr lang="en-US" dirty="0" err="1" smtClean="0"/>
              <a:t>whiteboxing</a:t>
            </a:r>
            <a:r>
              <a:rPr lang="en-US" dirty="0" smtClean="0"/>
              <a:t>,</a:t>
            </a:r>
            <a:r>
              <a:rPr lang="en-US" baseline="0" dirty="0" smtClean="0"/>
              <a:t> we turn the map into a simple collection of spaces (similar to the DM map we built earlier).</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don’t want to</a:t>
            </a:r>
            <a:r>
              <a:rPr lang="en-US" baseline="0" dirty="0" smtClean="0"/>
              <a:t> build detailed spaces, but we want the room sizes etc. to be correct.</a:t>
            </a:r>
          </a:p>
          <a:p>
            <a:r>
              <a:rPr lang="en-US" baseline="0" dirty="0" smtClean="0"/>
              <a:t>Once that is done for the entire level, we add ecology (items and monsters).</a:t>
            </a:r>
          </a:p>
          <a:p>
            <a:endParaRPr lang="en-US" baseline="0" dirty="0" smtClean="0"/>
          </a:p>
          <a:p>
            <a:r>
              <a:rPr lang="en-US" baseline="0" dirty="0" smtClean="0"/>
              <a:t>Then we test! And test. And test.</a:t>
            </a:r>
            <a:endParaRPr lang="en-US" dirty="0" smtClean="0"/>
          </a:p>
          <a:p>
            <a:r>
              <a:rPr lang="en-US" dirty="0" smtClean="0"/>
              <a:t>We want to stay high-level as long as possible. </a:t>
            </a:r>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first pass of the </a:t>
            </a:r>
            <a:r>
              <a:rPr lang="en-US" dirty="0" err="1" smtClean="0"/>
              <a:t>whiteboxing</a:t>
            </a:r>
            <a:r>
              <a:rPr lang="en-US" dirty="0" smtClean="0"/>
              <a:t> process should be indicative of fun.</a:t>
            </a:r>
          </a:p>
          <a:p>
            <a:r>
              <a:rPr lang="en-US" baseline="0" dirty="0" smtClean="0"/>
              <a:t>There’s still a lot of make-belief going on, though – we just want to get a good feeling about the space working in the end.</a:t>
            </a:r>
          </a:p>
        </p:txBody>
      </p:sp>
      <p:sp>
        <p:nvSpPr>
          <p:cNvPr id="4" name="Slide Number Placeholder 3"/>
          <p:cNvSpPr>
            <a:spLocks noGrp="1"/>
          </p:cNvSpPr>
          <p:nvPr>
            <p:ph type="sldNum" sz="quarter" idx="10"/>
          </p:nvPr>
        </p:nvSpPr>
        <p:spPr/>
        <p:txBody>
          <a:bodyPr/>
          <a:lstStyle/>
          <a:p>
            <a:fld id="{0B46A2D4-9B41-4A27-BE98-669D1CD0F7D1}"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Eventually, we arrive at something like this (this Half-Life</a:t>
            </a:r>
            <a:r>
              <a:rPr lang="en-US" baseline="0" dirty="0" smtClean="0"/>
              <a:t> 2 example is actually more detailed than what </a:t>
            </a:r>
            <a:r>
              <a:rPr lang="en-US" dirty="0" smtClean="0"/>
              <a:t>I might</a:t>
            </a:r>
            <a:r>
              <a:rPr lang="en-US" baseline="0" dirty="0" smtClean="0"/>
              <a:t> create initially).</a:t>
            </a:r>
            <a:endParaRPr lang="en-US" dirty="0" smtClean="0"/>
          </a:p>
          <a:p>
            <a:endParaRPr lang="en-US" dirty="0" smtClean="0"/>
          </a:p>
          <a:p>
            <a:r>
              <a:rPr lang="en-US" dirty="0" smtClean="0"/>
              <a:t>Once</a:t>
            </a:r>
            <a:r>
              <a:rPr lang="en-US" baseline="0" dirty="0" smtClean="0"/>
              <a:t> we know with relative certainty this space will work, we add an art pass. We’ll talk about that in section 3.</a:t>
            </a:r>
          </a:p>
          <a:p>
            <a:r>
              <a:rPr lang="en-US" baseline="0" dirty="0" smtClean="0"/>
              <a:t>But before we get to this, I should point out one more thing.</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Going back to our level designer job description:</a:t>
            </a:r>
          </a:p>
          <a:p>
            <a:r>
              <a:rPr lang="en-US" baseline="0" dirty="0" smtClean="0"/>
              <a:t>The LD also handles the technical implementation of a space.</a:t>
            </a:r>
          </a:p>
          <a:p>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Structure helps with this, breaking up</a:t>
            </a:r>
            <a:r>
              <a:rPr lang="en-US" baseline="0" dirty="0" smtClean="0"/>
              <a:t> the level into manageable chunks. </a:t>
            </a:r>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 things are streamed specifically will</a:t>
            </a:r>
            <a:r>
              <a:rPr lang="en-US" baseline="0" dirty="0" smtClean="0"/>
              <a:t> differ from engine to engine and world to world. Some engines are almost 100% procedural about it, other engines require the LD to do a lot of the work himself.</a:t>
            </a:r>
          </a:p>
          <a:p>
            <a:endParaRPr lang="en-US" baseline="0" dirty="0" smtClean="0"/>
          </a:p>
          <a:p>
            <a:r>
              <a:rPr lang="en-US" baseline="0" dirty="0" smtClean="0"/>
              <a:t>This is the technical part of level design. We’ll leave it at this for this talk.</a:t>
            </a:r>
            <a:endParaRPr lang="en-US"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Of the games I have shipped, I worked on three titles that used the Unreal engine: the official Unreal Mission Pack, Wheel of Time, and Unreal 2. </a:t>
            </a:r>
          </a:p>
        </p:txBody>
      </p:sp>
      <p:sp>
        <p:nvSpPr>
          <p:cNvPr id="4" name="Slide Number Placeholder 3"/>
          <p:cNvSpPr>
            <a:spLocks noGrp="1"/>
          </p:cNvSpPr>
          <p:nvPr>
            <p:ph type="sldNum" sz="quarter" idx="10"/>
          </p:nvPr>
        </p:nvSpPr>
        <p:spPr/>
        <p:txBody>
          <a:bodyPr/>
          <a:lstStyle/>
          <a:p>
            <a:fld id="{0B46A2D4-9B41-4A27-BE98-669D1CD0F7D1}"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a:t>
            </a:r>
            <a:r>
              <a:rPr lang="en-US" baseline="0" dirty="0" smtClean="0"/>
              <a:t> the end of section 2, you should have an idea of these topics:</a:t>
            </a:r>
          </a:p>
          <a:p>
            <a:endParaRPr lang="en-US" baseline="0" dirty="0" smtClean="0"/>
          </a:p>
          <a:p>
            <a:r>
              <a:rPr lang="en-US" dirty="0" smtClean="0"/>
              <a:t>How a level is structured</a:t>
            </a:r>
          </a:p>
          <a:p>
            <a:r>
              <a:rPr lang="en-US" dirty="0" smtClean="0"/>
              <a:t>That a game consists of experiences</a:t>
            </a:r>
          </a:p>
          <a:p>
            <a:r>
              <a:rPr lang="en-US" dirty="0" smtClean="0"/>
              <a:t>The origin of micro/macro goals and motivation</a:t>
            </a:r>
          </a:p>
          <a:p>
            <a:r>
              <a:rPr lang="en-US" dirty="0" smtClean="0"/>
              <a:t>How to break down a level</a:t>
            </a:r>
          </a:p>
          <a:p>
            <a:r>
              <a:rPr lang="en-US" dirty="0" smtClean="0"/>
              <a:t>How to </a:t>
            </a:r>
            <a:r>
              <a:rPr lang="en-US" dirty="0" err="1" smtClean="0"/>
              <a:t>whitebox</a:t>
            </a:r>
            <a:r>
              <a:rPr lang="en-US" dirty="0" smtClean="0"/>
              <a:t> the level</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the end of the </a:t>
            </a:r>
            <a:r>
              <a:rPr lang="en-US" dirty="0" err="1" smtClean="0"/>
              <a:t>whitebox</a:t>
            </a:r>
            <a:r>
              <a:rPr lang="en-US" dirty="0" smtClean="0"/>
              <a:t> process, we’ve arrived</a:t>
            </a:r>
            <a:r>
              <a:rPr lang="en-US" baseline="0" dirty="0" smtClean="0"/>
              <a:t> at something that needs to receive the visual treatment. </a:t>
            </a:r>
          </a:p>
          <a:p>
            <a:r>
              <a:rPr lang="en-US" baseline="0" dirty="0" smtClean="0"/>
              <a:t>In this section we’re going to look at the next steps of the level’s journey.</a:t>
            </a:r>
          </a:p>
          <a:p>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Our last LD job description</a:t>
            </a:r>
            <a:r>
              <a:rPr lang="en-US" baseline="0" dirty="0" smtClean="0"/>
              <a:t> says that the LD i</a:t>
            </a:r>
            <a:r>
              <a:rPr lang="en-US" dirty="0" smtClean="0"/>
              <a:t>ntegrates inter-disciplinary elements. That’s just my fancy way of</a:t>
            </a:r>
            <a:r>
              <a:rPr lang="en-US" baseline="0" dirty="0" smtClean="0"/>
              <a:t> saying that the LD collaborates with a lot of different disciplines to assemble the final level.</a:t>
            </a:r>
          </a:p>
          <a:p>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Level Design is never</a:t>
            </a:r>
            <a:r>
              <a:rPr lang="en-US" baseline="0" dirty="0" smtClean="0"/>
              <a:t> done in isolation. Eventually, the work from all other disciplines will flow into it.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We've established the </a:t>
            </a:r>
            <a:r>
              <a:rPr lang="en-US" dirty="0" err="1" smtClean="0"/>
              <a:t>gameplay</a:t>
            </a:r>
            <a:r>
              <a:rPr lang="en-US" dirty="0" smtClean="0"/>
              <a:t> in our </a:t>
            </a:r>
            <a:r>
              <a:rPr lang="en-US" dirty="0" err="1" smtClean="0"/>
              <a:t>whiteboxing</a:t>
            </a:r>
            <a:r>
              <a:rPr lang="en-US" dirty="0" smtClean="0"/>
              <a:t> pass. We’re super happy with it, but the buck doesn't stop there. </a:t>
            </a:r>
          </a:p>
          <a:p>
            <a:endParaRPr lang="en-US" dirty="0" smtClean="0"/>
          </a:p>
          <a:p>
            <a:r>
              <a:rPr lang="en-US" dirty="0" smtClean="0"/>
              <a:t>Why do we care</a:t>
            </a:r>
            <a:r>
              <a:rPr lang="en-US" baseline="0" dirty="0" smtClean="0"/>
              <a:t> about </a:t>
            </a:r>
            <a:r>
              <a:rPr lang="en-US" dirty="0" smtClean="0"/>
              <a:t>visuals, rather than just leaving the job</a:t>
            </a:r>
            <a:r>
              <a:rPr lang="en-US" baseline="0" dirty="0" smtClean="0"/>
              <a:t> to the art department?</a:t>
            </a:r>
            <a:r>
              <a:rPr lang="en-US" dirty="0" smtClean="0"/>
              <a:t> Because</a:t>
            </a:r>
            <a:r>
              <a:rPr lang="en-US" baseline="0" dirty="0" smtClean="0"/>
              <a:t> the visual look fundamentally impacts </a:t>
            </a:r>
            <a:r>
              <a:rPr lang="en-US" baseline="0" dirty="0" err="1" smtClean="0"/>
              <a:t>gameplay</a:t>
            </a:r>
            <a:r>
              <a:rPr lang="en-US" baseline="0" dirty="0" smtClean="0"/>
              <a:t>.</a:t>
            </a:r>
          </a:p>
          <a:p>
            <a:r>
              <a:rPr lang="en-US" baseline="0" dirty="0" smtClean="0"/>
              <a:t>We’d love to think that abstract game systems are all we need, but that’s not true.</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bringing</a:t>
            </a:r>
            <a:r>
              <a:rPr lang="en-US" baseline="0" dirty="0" smtClean="0"/>
              <a:t> us full circle, because we can finish our environmental definition here.</a:t>
            </a:r>
          </a:p>
          <a:p>
            <a:endParaRPr lang="en-US" baseline="0" dirty="0" smtClean="0"/>
          </a:p>
          <a:p>
            <a:r>
              <a:rPr lang="en-US" baseline="0" dirty="0" smtClean="0"/>
              <a:t>The game environment:</a:t>
            </a:r>
          </a:p>
          <a:p>
            <a:endParaRPr lang="en-US" baseline="0" dirty="0" smtClean="0"/>
          </a:p>
          <a:p>
            <a:r>
              <a:rPr lang="en-US" sz="1200" dirty="0" smtClean="0"/>
              <a:t>Reinforces and shapes player identity</a:t>
            </a:r>
          </a:p>
          <a:p>
            <a:r>
              <a:rPr lang="en-US" sz="1200" dirty="0" smtClean="0"/>
              <a:t>Provides narrative context</a:t>
            </a:r>
            <a:r>
              <a:rPr lang="en-US" sz="1200" dirty="0" smtClean="0">
                <a:solidFill>
                  <a:schemeClr val="tx1">
                    <a:lumMod val="75000"/>
                  </a:schemeClr>
                </a:solidFill>
              </a:rPr>
              <a:t> </a:t>
            </a:r>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lnSpc>
                <a:spcPct val="95000"/>
              </a:lnSpc>
              <a:spcBef>
                <a:spcPct val="0"/>
              </a:spcBef>
            </a:pPr>
            <a:r>
              <a:rPr lang="en-US" sz="1600" dirty="0" smtClean="0">
                <a:solidFill>
                  <a:srgbClr val="000000"/>
                </a:solidFill>
                <a:latin typeface="Arial" charset="0"/>
              </a:rPr>
              <a:t>If you remember, we’d arrived at the topic of how the environments visual look communicates expectations</a:t>
            </a:r>
            <a:r>
              <a:rPr lang="en-US" sz="1600" baseline="0" dirty="0" smtClean="0">
                <a:solidFill>
                  <a:srgbClr val="000000"/>
                </a:solidFill>
                <a:latin typeface="Arial" charset="0"/>
              </a:rPr>
              <a:t> (the dance floor).</a:t>
            </a:r>
            <a:endParaRPr lang="en-US" sz="1600" dirty="0" smtClean="0">
              <a:solidFill>
                <a:srgbClr val="000000"/>
              </a:solidFill>
              <a:latin typeface="Arial" charset="0"/>
            </a:endParaRPr>
          </a:p>
          <a:p>
            <a:pPr eaLnBrk="1" hangingPunct="1">
              <a:lnSpc>
                <a:spcPct val="95000"/>
              </a:lnSpc>
              <a:spcBef>
                <a:spcPct val="0"/>
              </a:spcBef>
            </a:pPr>
            <a:endParaRPr lang="en-US" sz="1600" dirty="0" smtClean="0">
              <a:solidFill>
                <a:srgbClr val="000000"/>
              </a:solidFill>
              <a:latin typeface="Arial" charset="0"/>
            </a:endParaRPr>
          </a:p>
          <a:p>
            <a:pPr eaLnBrk="1" hangingPunct="1">
              <a:lnSpc>
                <a:spcPct val="95000"/>
              </a:lnSpc>
              <a:spcBef>
                <a:spcPct val="0"/>
              </a:spcBef>
            </a:pPr>
            <a:r>
              <a:rPr lang="en-US" sz="1600" dirty="0" smtClean="0">
                <a:solidFill>
                  <a:srgbClr val="000000"/>
                </a:solidFill>
                <a:latin typeface="Arial" charset="0"/>
              </a:rPr>
              <a:t>Let's look at how it affects our actions.</a:t>
            </a:r>
            <a:endParaRPr lang="en-US" sz="1600" dirty="0" smtClean="0"/>
          </a:p>
          <a:p>
            <a:pPr>
              <a:lnSpc>
                <a:spcPct val="95000"/>
              </a:lnSpc>
            </a:pPr>
            <a:endParaRPr lang="en-US" sz="1600" dirty="0" smtClean="0">
              <a:solidFill>
                <a:srgbClr val="000000"/>
              </a:solidFill>
              <a:latin typeface="Arial" charset="0"/>
              <a:cs typeface="Arial" charset="0"/>
              <a:sym typeface="Arial" charset="0"/>
            </a:endParaRPr>
          </a:p>
          <a:p>
            <a:pPr>
              <a:lnSpc>
                <a:spcPct val="95000"/>
              </a:lnSpc>
            </a:pPr>
            <a:r>
              <a:rPr lang="en-US" sz="1600" dirty="0" smtClean="0">
                <a:solidFill>
                  <a:srgbClr val="000000"/>
                </a:solidFill>
                <a:latin typeface="Arial" charset="0"/>
                <a:cs typeface="Arial" charset="0"/>
                <a:sym typeface="Arial" charset="0"/>
              </a:rPr>
              <a:t>Harvey Smith did a GDC talk called "The Imago Effect“, which covers the subject of how identity is in part </a:t>
            </a:r>
            <a:r>
              <a:rPr lang="en-US" sz="1600" dirty="0" err="1" smtClean="0">
                <a:solidFill>
                  <a:srgbClr val="000000"/>
                </a:solidFill>
                <a:latin typeface="Arial" charset="0"/>
                <a:cs typeface="Arial" charset="0"/>
                <a:sym typeface="Arial" charset="0"/>
              </a:rPr>
              <a:t>performative</a:t>
            </a:r>
            <a:r>
              <a:rPr lang="en-US" sz="1600" dirty="0" smtClean="0">
                <a:solidFill>
                  <a:srgbClr val="000000"/>
                </a:solidFill>
                <a:latin typeface="Arial" charset="0"/>
                <a:cs typeface="Arial" charset="0"/>
                <a:sym typeface="Arial" charset="0"/>
              </a:rPr>
              <a:t> and part shaped by context. </a:t>
            </a:r>
            <a:endParaRPr lang="en-US" sz="1100" dirty="0" smtClean="0">
              <a:solidFill>
                <a:srgbClr val="000000"/>
              </a:solidFill>
              <a:latin typeface="Times New Roman" charset="0"/>
              <a:cs typeface="Times New Roman" charset="0"/>
              <a:sym typeface="Times New Roman" charset="0"/>
            </a:endParaRPr>
          </a:p>
          <a:p>
            <a:pPr>
              <a:lnSpc>
                <a:spcPct val="95000"/>
              </a:lnSpc>
            </a:pPr>
            <a:r>
              <a:rPr lang="en-US" sz="1600" dirty="0" smtClean="0">
                <a:solidFill>
                  <a:srgbClr val="000000"/>
                </a:solidFill>
                <a:latin typeface="Arial" charset="0"/>
                <a:cs typeface="Arial" charset="0"/>
                <a:sym typeface="Arial" charset="0"/>
              </a:rPr>
              <a:t>In short, games ask the player to assume an identity and contextualize this identity within a game environment which often implies or encourages social norms and behaviors. </a:t>
            </a:r>
            <a:endParaRPr lang="en-US" sz="1100" dirty="0" smtClean="0">
              <a:solidFill>
                <a:srgbClr val="000000"/>
              </a:solidFill>
              <a:latin typeface="Times New Roman" charset="0"/>
              <a:cs typeface="Times New Roman" charset="0"/>
              <a:sym typeface="Times New Roman" charset="0"/>
            </a:endParaRPr>
          </a:p>
          <a:p>
            <a:pPr>
              <a:lnSpc>
                <a:spcPct val="95000"/>
              </a:lnSpc>
            </a:pPr>
            <a:r>
              <a:rPr lang="en-US" sz="1600" dirty="0" smtClean="0">
                <a:solidFill>
                  <a:srgbClr val="000000"/>
                </a:solidFill>
                <a:latin typeface="Arial" charset="0"/>
                <a:cs typeface="Arial" charset="0"/>
                <a:sym typeface="Arial" charset="0"/>
              </a:rPr>
              <a:t> </a:t>
            </a:r>
            <a:endParaRPr lang="en-US" sz="1100" dirty="0" smtClean="0">
              <a:solidFill>
                <a:srgbClr val="000000"/>
              </a:solidFill>
              <a:latin typeface="Times New Roman" charset="0"/>
              <a:cs typeface="Times New Roman" charset="0"/>
              <a:sym typeface="Times New Roman" charset="0"/>
            </a:endParaRPr>
          </a:p>
          <a:p>
            <a:pPr>
              <a:lnSpc>
                <a:spcPct val="95000"/>
              </a:lnSpc>
            </a:pPr>
            <a:r>
              <a:rPr lang="en-US" sz="1600" dirty="0" smtClean="0">
                <a:solidFill>
                  <a:srgbClr val="000000"/>
                </a:solidFill>
                <a:latin typeface="Arial" charset="0"/>
                <a:cs typeface="Arial" charset="0"/>
                <a:sym typeface="Arial" charset="0"/>
              </a:rPr>
              <a:t>Again, our </a:t>
            </a:r>
            <a:r>
              <a:rPr lang="en-US" sz="1600" dirty="0" err="1" smtClean="0">
                <a:solidFill>
                  <a:srgbClr val="000000"/>
                </a:solidFill>
                <a:latin typeface="Arial" charset="0"/>
                <a:cs typeface="Arial" charset="0"/>
                <a:sym typeface="Arial" charset="0"/>
              </a:rPr>
              <a:t>Bioshock</a:t>
            </a:r>
            <a:r>
              <a:rPr lang="en-US" sz="1600" dirty="0" smtClean="0">
                <a:solidFill>
                  <a:srgbClr val="000000"/>
                </a:solidFill>
                <a:latin typeface="Arial" charset="0"/>
                <a:cs typeface="Arial" charset="0"/>
                <a:sym typeface="Arial" charset="0"/>
              </a:rPr>
              <a:t> case study from earlier works well here because it's all about social experiments related to greed and morality, with an emphasis on societal recklessness, collapse and decay.</a:t>
            </a:r>
            <a:endParaRPr lang="en-US" sz="1600" dirty="0">
              <a:solidFill>
                <a:srgbClr val="000000"/>
              </a:solidFill>
              <a:latin typeface="Arial" charset="0"/>
              <a:cs typeface="Arial" charset="0"/>
              <a:sym typeface="Arial" charset="0"/>
            </a:endParaRPr>
          </a:p>
        </p:txBody>
      </p:sp>
      <p:sp>
        <p:nvSpPr>
          <p:cNvPr id="4" name="Slide Number Placeholder 3"/>
          <p:cNvSpPr>
            <a:spLocks noGrp="1"/>
          </p:cNvSpPr>
          <p:nvPr>
            <p:ph type="sldNum" sz="quarter" idx="10"/>
          </p:nvPr>
        </p:nvSpPr>
        <p:spPr/>
        <p:txBody>
          <a:bodyPr/>
          <a:lstStyle/>
          <a:p>
            <a:fld id="{0B46A2D4-9B41-4A27-BE98-669D1CD0F7D1}"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nSpc>
                <a:spcPct val="95000"/>
              </a:lnSpc>
            </a:pPr>
            <a:r>
              <a:rPr lang="en-US" sz="1200" dirty="0" smtClean="0">
                <a:solidFill>
                  <a:srgbClr val="000000"/>
                </a:solidFill>
                <a:latin typeface="Arial" charset="0"/>
                <a:cs typeface="Arial" charset="0"/>
                <a:sym typeface="Arial" charset="0"/>
              </a:rPr>
              <a:t>By contrast, how does the environment in Portal shape the player’s identity?</a:t>
            </a:r>
            <a:endParaRPr lang="en-US" sz="1000" dirty="0" smtClean="0">
              <a:solidFill>
                <a:srgbClr val="000000"/>
              </a:solidFill>
              <a:latin typeface="Times New Roman" charset="0"/>
              <a:cs typeface="Times New Roman" charset="0"/>
              <a:sym typeface="Times New Roman" charset="0"/>
            </a:endParaRPr>
          </a:p>
          <a:p>
            <a:pPr>
              <a:lnSpc>
                <a:spcPct val="95000"/>
              </a:lnSpc>
            </a:pPr>
            <a:endParaRPr lang="en-US" sz="1200" dirty="0" smtClean="0">
              <a:solidFill>
                <a:srgbClr val="000000"/>
              </a:solidFill>
              <a:latin typeface="Arial" charset="0"/>
              <a:cs typeface="Arial" charset="0"/>
              <a:sym typeface="Arial" charset="0"/>
            </a:endParaRPr>
          </a:p>
          <a:p>
            <a:pPr>
              <a:lnSpc>
                <a:spcPct val="95000"/>
              </a:lnSpc>
            </a:pPr>
            <a:r>
              <a:rPr lang="en-US" sz="1200" dirty="0" smtClean="0">
                <a:solidFill>
                  <a:srgbClr val="000000"/>
                </a:solidFill>
                <a:latin typeface="Arial" charset="0"/>
                <a:cs typeface="Arial" charset="0"/>
                <a:sym typeface="Arial" charset="0"/>
              </a:rPr>
              <a:t>In which of these two environments would you feel more at ease bashing and looting? Which environment makes you feel like a lab rat, defying an analytical master, and lends itself better to a puzzle game? </a:t>
            </a:r>
            <a:endParaRPr lang="en-US" sz="1000" dirty="0" smtClean="0">
              <a:solidFill>
                <a:srgbClr val="000000"/>
              </a:solidFill>
              <a:latin typeface="Times New Roman" charset="0"/>
              <a:cs typeface="Times New Roman" charset="0"/>
              <a:sym typeface="Times New Roman" charset="0"/>
            </a:endParaRPr>
          </a:p>
          <a:p>
            <a:pPr>
              <a:lnSpc>
                <a:spcPct val="95000"/>
              </a:lnSpc>
            </a:pPr>
            <a:endParaRPr lang="en-US" sz="1200" dirty="0" smtClean="0">
              <a:solidFill>
                <a:srgbClr val="000000"/>
              </a:solidFill>
              <a:latin typeface="Arial" charset="0"/>
              <a:cs typeface="Arial" charset="0"/>
              <a:sym typeface="Arial" charset="0"/>
            </a:endParaRPr>
          </a:p>
          <a:p>
            <a:pPr>
              <a:lnSpc>
                <a:spcPct val="95000"/>
              </a:lnSpc>
            </a:pPr>
            <a:r>
              <a:rPr lang="en-US" sz="1200" dirty="0" smtClean="0">
                <a:solidFill>
                  <a:srgbClr val="000000"/>
                </a:solidFill>
                <a:latin typeface="Arial" charset="0"/>
                <a:cs typeface="Arial" charset="0"/>
                <a:sym typeface="Arial" charset="0"/>
              </a:rPr>
              <a:t>And here’s a real-world example of this function: in 2007: The Washington Post conducted an experiment in which they placed world-class Joshua Bell in a Metro station, playing for several hours. </a:t>
            </a:r>
            <a:endParaRPr lang="en-US" sz="1000" dirty="0" smtClean="0">
              <a:solidFill>
                <a:srgbClr val="000000"/>
              </a:solidFill>
              <a:latin typeface="Times New Roman" charset="0"/>
              <a:cs typeface="Times New Roman" charset="0"/>
              <a:sym typeface="Times New Roman" charset="0"/>
            </a:endParaRPr>
          </a:p>
          <a:p>
            <a:pPr>
              <a:lnSpc>
                <a:spcPct val="95000"/>
              </a:lnSpc>
            </a:pPr>
            <a:endParaRPr lang="en-US" sz="1200" dirty="0" smtClean="0">
              <a:solidFill>
                <a:srgbClr val="000000"/>
              </a:solidFill>
              <a:latin typeface="Arial" charset="0"/>
              <a:cs typeface="Arial" charset="0"/>
              <a:sym typeface="Arial" charset="0"/>
            </a:endParaRPr>
          </a:p>
          <a:p>
            <a:pPr>
              <a:lnSpc>
                <a:spcPct val="95000"/>
              </a:lnSpc>
            </a:pPr>
            <a:r>
              <a:rPr lang="en-US" sz="1200" dirty="0" smtClean="0">
                <a:solidFill>
                  <a:srgbClr val="000000"/>
                </a:solidFill>
                <a:latin typeface="Arial" charset="0"/>
                <a:cs typeface="Arial" charset="0"/>
                <a:sym typeface="Arial" charset="0"/>
              </a:rPr>
              <a:t>Now this is guy that people play a 1000 dollars to see in concert. But in a Metro station - playing at his best, using his Stradivari - people ignored him and his music during several hours of play. </a:t>
            </a:r>
          </a:p>
          <a:p>
            <a:pPr>
              <a:lnSpc>
                <a:spcPct val="95000"/>
              </a:lnSpc>
            </a:pPr>
            <a:endParaRPr lang="en-US" sz="1000" dirty="0" smtClean="0">
              <a:solidFill>
                <a:srgbClr val="000000"/>
              </a:solidFill>
              <a:latin typeface="Times New Roman" charset="0"/>
              <a:cs typeface="Times New Roman" charset="0"/>
              <a:sym typeface="Times New Roman" charset="0"/>
            </a:endParaRPr>
          </a:p>
          <a:p>
            <a:pPr>
              <a:lnSpc>
                <a:spcPct val="95000"/>
              </a:lnSpc>
            </a:pPr>
            <a:r>
              <a:rPr lang="en-US" sz="1200" dirty="0" smtClean="0">
                <a:solidFill>
                  <a:srgbClr val="000000"/>
                </a:solidFill>
                <a:latin typeface="Arial" charset="0"/>
                <a:cs typeface="Arial" charset="0"/>
                <a:sym typeface="Arial" charset="0"/>
              </a:rPr>
              <a:t>And as a result, Bell starting playing with less confidence.</a:t>
            </a:r>
            <a:endParaRPr lang="en-US" sz="1000" dirty="0" smtClean="0">
              <a:solidFill>
                <a:srgbClr val="000000"/>
              </a:solidFill>
              <a:latin typeface="Times New Roman" charset="0"/>
              <a:cs typeface="Times New Roman" charset="0"/>
              <a:sym typeface="Times New Roman" charset="0"/>
            </a:endParaRPr>
          </a:p>
          <a:p>
            <a:pPr>
              <a:lnSpc>
                <a:spcPct val="95000"/>
              </a:lnSpc>
            </a:pPr>
            <a:r>
              <a:rPr lang="en-US" sz="1200" dirty="0" smtClean="0">
                <a:solidFill>
                  <a:srgbClr val="000000"/>
                </a:solidFill>
                <a:latin typeface="Arial" charset="0"/>
                <a:cs typeface="Arial" charset="0"/>
                <a:sym typeface="Arial" charset="0"/>
              </a:rPr>
              <a:t> </a:t>
            </a:r>
          </a:p>
          <a:p>
            <a:pPr>
              <a:lnSpc>
                <a:spcPct val="95000"/>
              </a:lnSpc>
            </a:pPr>
            <a:r>
              <a:rPr lang="en-US" sz="1200" dirty="0" smtClean="0">
                <a:solidFill>
                  <a:srgbClr val="000000"/>
                </a:solidFill>
                <a:latin typeface="Arial" charset="0"/>
                <a:cs typeface="Arial" charset="0"/>
                <a:sym typeface="Arial" charset="0"/>
              </a:rPr>
              <a:t>So you can see how the environment shapes our perception and actions. The same is true for the player.</a:t>
            </a:r>
          </a:p>
          <a:p>
            <a:pPr>
              <a:lnSpc>
                <a:spcPct val="95000"/>
              </a:lnSpc>
            </a:pPr>
            <a:endParaRPr lang="en-US" sz="1000" dirty="0">
              <a:solidFill>
                <a:srgbClr val="000000"/>
              </a:solidFill>
              <a:latin typeface="Times New Roman" charset="0"/>
              <a:cs typeface="Times New Roman" charset="0"/>
              <a:sym typeface="Times New Roman" charset="0"/>
            </a:endParaRPr>
          </a:p>
        </p:txBody>
      </p:sp>
      <p:sp>
        <p:nvSpPr>
          <p:cNvPr id="4" name="Slide Number Placeholder 3"/>
          <p:cNvSpPr>
            <a:spLocks noGrp="1"/>
          </p:cNvSpPr>
          <p:nvPr>
            <p:ph type="sldNum" sz="quarter" idx="10"/>
          </p:nvPr>
        </p:nvSpPr>
        <p:spPr/>
        <p:txBody>
          <a:bodyPr/>
          <a:lstStyle/>
          <a:p>
            <a:fld id="{0B46A2D4-9B41-4A27-BE98-669D1CD0F7D1}"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the summary slide</a:t>
            </a:r>
            <a:r>
              <a:rPr lang="en-US" baseline="0" dirty="0" smtClean="0"/>
              <a:t> for those concepts.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rgbClr val="000000"/>
              </a:solidFill>
              <a:latin typeface="Arial" charset="0"/>
              <a:cs typeface="Arial" charset="0"/>
              <a:sym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rgbClr val="000000"/>
                </a:solidFill>
                <a:latin typeface="Arial" charset="0"/>
                <a:cs typeface="Arial" charset="0"/>
                <a:sym typeface="Arial" charset="0"/>
              </a:rPr>
              <a:t>Finally, we’ll look at the most</a:t>
            </a:r>
            <a:r>
              <a:rPr lang="en-US" sz="1200" baseline="0" dirty="0" smtClean="0">
                <a:solidFill>
                  <a:srgbClr val="000000"/>
                </a:solidFill>
                <a:latin typeface="Arial" charset="0"/>
                <a:cs typeface="Arial" charset="0"/>
                <a:sym typeface="Arial" charset="0"/>
              </a:rPr>
              <a:t> </a:t>
            </a:r>
            <a:r>
              <a:rPr lang="en-US" sz="1200" dirty="0" smtClean="0">
                <a:solidFill>
                  <a:srgbClr val="000000"/>
                </a:solidFill>
                <a:latin typeface="Arial" charset="0"/>
                <a:cs typeface="Arial" charset="0"/>
                <a:sym typeface="Arial" charset="0"/>
              </a:rPr>
              <a:t>important reason why we create</a:t>
            </a:r>
            <a:r>
              <a:rPr lang="en-US" sz="1200" baseline="0" dirty="0" smtClean="0">
                <a:solidFill>
                  <a:srgbClr val="000000"/>
                </a:solidFill>
                <a:latin typeface="Arial" charset="0"/>
                <a:cs typeface="Arial" charset="0"/>
                <a:sym typeface="Arial" charset="0"/>
              </a:rPr>
              <a:t> a visual look for the level…</a:t>
            </a:r>
            <a:endParaRPr lang="en-US" sz="1200" dirty="0" smtClean="0">
              <a:solidFill>
                <a:srgbClr val="000000"/>
              </a:solidFill>
              <a:latin typeface="Arial" charset="0"/>
              <a:cs typeface="Arial" charset="0"/>
              <a:sym typeface="Arial" charset="0"/>
            </a:endParaRPr>
          </a:p>
          <a:p>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lnSpc>
                <a:spcPct val="95000"/>
              </a:lnSpc>
              <a:spcBef>
                <a:spcPct val="0"/>
              </a:spcBef>
            </a:pPr>
            <a:r>
              <a:rPr lang="en-US" sz="1600" i="1" dirty="0" smtClean="0">
                <a:solidFill>
                  <a:srgbClr val="000000"/>
                </a:solidFill>
                <a:latin typeface="Arial" charset="0"/>
              </a:rPr>
              <a:t>The environment provides narrative context.</a:t>
            </a:r>
            <a:endParaRPr lang="en-US" dirty="0" smtClean="0"/>
          </a:p>
          <a:p>
            <a:pPr eaLnBrk="1" hangingPunct="1">
              <a:lnSpc>
                <a:spcPct val="95000"/>
              </a:lnSpc>
              <a:spcBef>
                <a:spcPct val="0"/>
              </a:spcBef>
            </a:pPr>
            <a:endParaRPr lang="en-US" sz="1600" i="1" dirty="0" smtClean="0">
              <a:solidFill>
                <a:srgbClr val="000000"/>
              </a:solidFill>
              <a:latin typeface="Arial" charset="0"/>
            </a:endParaRPr>
          </a:p>
          <a:p>
            <a:pPr eaLnBrk="1" hangingPunct="1">
              <a:lnSpc>
                <a:spcPct val="95000"/>
              </a:lnSpc>
              <a:spcBef>
                <a:spcPct val="0"/>
              </a:spcBef>
            </a:pPr>
            <a:r>
              <a:rPr lang="en-US" sz="1600" dirty="0" smtClean="0">
                <a:solidFill>
                  <a:srgbClr val="000000"/>
                </a:solidFill>
                <a:latin typeface="Arial" charset="0"/>
              </a:rPr>
              <a:t>It flows</a:t>
            </a:r>
            <a:r>
              <a:rPr lang="en-US" sz="1600" baseline="0" dirty="0" smtClean="0">
                <a:solidFill>
                  <a:srgbClr val="000000"/>
                </a:solidFill>
                <a:latin typeface="Arial" charset="0"/>
              </a:rPr>
              <a:t> from the game premise and feeds back into. </a:t>
            </a:r>
          </a:p>
          <a:p>
            <a:pPr eaLnBrk="1" hangingPunct="1">
              <a:lnSpc>
                <a:spcPct val="95000"/>
              </a:lnSpc>
              <a:spcBef>
                <a:spcPct val="0"/>
              </a:spcBef>
            </a:pPr>
            <a:endParaRPr lang="en-US" sz="1600" dirty="0" smtClean="0">
              <a:solidFill>
                <a:srgbClr val="000000"/>
              </a:solidFill>
              <a:latin typeface="Arial" charset="0"/>
            </a:endParaRPr>
          </a:p>
          <a:p>
            <a:pPr eaLnBrk="1" hangingPunct="1">
              <a:lnSpc>
                <a:spcPct val="95000"/>
              </a:lnSpc>
              <a:spcBef>
                <a:spcPct val="0"/>
              </a:spcBef>
            </a:pPr>
            <a:r>
              <a:rPr lang="en-US" sz="1600" dirty="0" smtClean="0">
                <a:solidFill>
                  <a:srgbClr val="000000"/>
                </a:solidFill>
                <a:latin typeface="Arial" charset="0"/>
              </a:rPr>
              <a:t>We're saying that the game environment, which has been derived from a fictional premise, can communicate </a:t>
            </a:r>
            <a:endParaRPr lang="en-US" dirty="0" smtClean="0"/>
          </a:p>
          <a:p>
            <a:pPr lvl="1" indent="-342900" eaLnBrk="1" hangingPunct="1">
              <a:lnSpc>
                <a:spcPct val="95000"/>
              </a:lnSpc>
              <a:spcBef>
                <a:spcPct val="0"/>
              </a:spcBef>
              <a:buClr>
                <a:srgbClr val="000000"/>
              </a:buClr>
              <a:buFontTx/>
              <a:buChar char="•"/>
            </a:pPr>
            <a:r>
              <a:rPr lang="en-US" sz="1600" dirty="0" smtClean="0">
                <a:solidFill>
                  <a:srgbClr val="000000"/>
                </a:solidFill>
                <a:latin typeface="Arial" charset="0"/>
              </a:rPr>
              <a:t>the history of what has happened in a place</a:t>
            </a:r>
            <a:endParaRPr lang="en-US" dirty="0" smtClean="0"/>
          </a:p>
          <a:p>
            <a:pPr lvl="1" indent="-342900" eaLnBrk="1" hangingPunct="1">
              <a:lnSpc>
                <a:spcPct val="95000"/>
              </a:lnSpc>
              <a:spcBef>
                <a:spcPct val="0"/>
              </a:spcBef>
              <a:buClr>
                <a:srgbClr val="000000"/>
              </a:buClr>
              <a:buFontTx/>
              <a:buChar char="•"/>
            </a:pPr>
            <a:r>
              <a:rPr lang="en-US" sz="1600" dirty="0" smtClean="0">
                <a:solidFill>
                  <a:srgbClr val="000000"/>
                </a:solidFill>
                <a:latin typeface="Arial" charset="0"/>
              </a:rPr>
              <a:t>who inhabits it</a:t>
            </a:r>
            <a:endParaRPr lang="en-US" dirty="0" smtClean="0"/>
          </a:p>
          <a:p>
            <a:pPr lvl="1" indent="-342900" eaLnBrk="1" hangingPunct="1">
              <a:lnSpc>
                <a:spcPct val="95000"/>
              </a:lnSpc>
              <a:spcBef>
                <a:spcPct val="0"/>
              </a:spcBef>
              <a:buClr>
                <a:srgbClr val="000000"/>
              </a:buClr>
              <a:buFontTx/>
              <a:buChar char="•"/>
            </a:pPr>
            <a:r>
              <a:rPr lang="en-US" sz="1600" dirty="0" smtClean="0">
                <a:solidFill>
                  <a:srgbClr val="000000"/>
                </a:solidFill>
                <a:latin typeface="Arial" charset="0"/>
              </a:rPr>
              <a:t>their living conditions</a:t>
            </a:r>
            <a:endParaRPr lang="en-US" dirty="0" smtClean="0"/>
          </a:p>
          <a:p>
            <a:pPr lvl="1" indent="-342900" eaLnBrk="1" hangingPunct="1">
              <a:lnSpc>
                <a:spcPct val="95000"/>
              </a:lnSpc>
              <a:spcBef>
                <a:spcPct val="0"/>
              </a:spcBef>
              <a:buClr>
                <a:srgbClr val="000000"/>
              </a:buClr>
              <a:buFontTx/>
              <a:buChar char="•"/>
            </a:pPr>
            <a:r>
              <a:rPr lang="en-US" sz="1600" dirty="0" smtClean="0">
                <a:solidFill>
                  <a:srgbClr val="000000"/>
                </a:solidFill>
                <a:latin typeface="Arial" charset="0"/>
              </a:rPr>
              <a:t>what might happen next</a:t>
            </a:r>
            <a:endParaRPr lang="en-US" dirty="0" smtClean="0"/>
          </a:p>
          <a:p>
            <a:pPr lvl="1" indent="-342900" eaLnBrk="1" hangingPunct="1">
              <a:lnSpc>
                <a:spcPct val="95000"/>
              </a:lnSpc>
              <a:spcBef>
                <a:spcPct val="0"/>
              </a:spcBef>
              <a:buClr>
                <a:srgbClr val="000000"/>
              </a:buClr>
              <a:buFontTx/>
              <a:buChar char="•"/>
            </a:pPr>
            <a:r>
              <a:rPr lang="en-US" sz="1600" dirty="0" smtClean="0">
                <a:solidFill>
                  <a:srgbClr val="000000"/>
                </a:solidFill>
                <a:latin typeface="Arial" charset="0"/>
              </a:rPr>
              <a:t>the functional purpose of the place</a:t>
            </a:r>
            <a:endParaRPr lang="en-US" dirty="0" smtClean="0"/>
          </a:p>
          <a:p>
            <a:pPr lvl="1" indent="-342900" eaLnBrk="1" hangingPunct="1">
              <a:lnSpc>
                <a:spcPct val="95000"/>
              </a:lnSpc>
              <a:spcBef>
                <a:spcPct val="0"/>
              </a:spcBef>
              <a:buClr>
                <a:srgbClr val="000000"/>
              </a:buClr>
              <a:buFontTx/>
              <a:buChar char="•"/>
            </a:pPr>
            <a:r>
              <a:rPr lang="en-US" sz="1600" dirty="0" smtClean="0">
                <a:solidFill>
                  <a:srgbClr val="000000"/>
                </a:solidFill>
                <a:latin typeface="Arial" charset="0"/>
              </a:rPr>
              <a:t>and the mood. </a:t>
            </a:r>
            <a:endParaRPr lang="en-US" dirty="0" smtClean="0"/>
          </a:p>
          <a:p>
            <a:pPr eaLnBrk="1" hangingPunct="1">
              <a:lnSpc>
                <a:spcPct val="95000"/>
              </a:lnSpc>
              <a:spcBef>
                <a:spcPct val="0"/>
              </a:spcBef>
            </a:pPr>
            <a:r>
              <a:rPr lang="en-US" sz="1600" dirty="0" smtClean="0">
                <a:solidFill>
                  <a:srgbClr val="000000"/>
                </a:solidFill>
                <a:latin typeface="Arial" charset="0"/>
              </a:rPr>
              <a:t> </a:t>
            </a:r>
            <a:endParaRPr lang="en-US" dirty="0" smtClean="0"/>
          </a:p>
          <a:p>
            <a:pPr eaLnBrk="1" hangingPunct="1">
              <a:lnSpc>
                <a:spcPct val="95000"/>
              </a:lnSpc>
              <a:spcBef>
                <a:spcPct val="0"/>
              </a:spcBef>
            </a:pPr>
            <a:r>
              <a:rPr lang="en-US" sz="1600" dirty="0" smtClean="0">
                <a:solidFill>
                  <a:srgbClr val="000000"/>
                </a:solidFill>
                <a:latin typeface="Arial" charset="0"/>
              </a:rPr>
              <a:t>When environmental elements are used cohesively, no one has to say anything...the world speaks for itself as the player moves through it.</a:t>
            </a:r>
            <a:endParaRPr lang="en-US" dirty="0" smtClean="0"/>
          </a:p>
          <a:p>
            <a:pPr eaLnBrk="1" hangingPunct="1">
              <a:lnSpc>
                <a:spcPct val="95000"/>
              </a:lnSpc>
              <a:spcBef>
                <a:spcPct val="0"/>
              </a:spcBef>
            </a:pPr>
            <a:r>
              <a:rPr lang="en-US" sz="1600" dirty="0" smtClean="0">
                <a:solidFill>
                  <a:srgbClr val="000000"/>
                </a:solidFill>
                <a:latin typeface="Arial" charset="0"/>
              </a:rPr>
              <a:t> </a:t>
            </a:r>
            <a:endParaRPr lang="en-US" dirty="0" smtClean="0"/>
          </a:p>
          <a:p>
            <a:pPr eaLnBrk="1" hangingPunct="1">
              <a:lnSpc>
                <a:spcPct val="95000"/>
              </a:lnSpc>
              <a:spcBef>
                <a:spcPct val="0"/>
              </a:spcBef>
            </a:pPr>
            <a:endParaRPr lang="en-US" sz="1600" dirty="0" smtClean="0">
              <a:solidFill>
                <a:srgbClr val="000000"/>
              </a:solidFill>
              <a:latin typeface="Arial" charset="0"/>
            </a:endParaRPr>
          </a:p>
        </p:txBody>
      </p:sp>
      <p:sp>
        <p:nvSpPr>
          <p:cNvPr id="4" name="Slide Number Placeholder 3"/>
          <p:cNvSpPr>
            <a:spLocks noGrp="1"/>
          </p:cNvSpPr>
          <p:nvPr>
            <p:ph type="sldNum" sz="quarter" idx="10"/>
          </p:nvPr>
        </p:nvSpPr>
        <p:spPr/>
        <p:txBody>
          <a:bodyPr/>
          <a:lstStyle/>
          <a:p>
            <a:fld id="{0B46A2D4-9B41-4A27-BE98-669D1CD0F7D1}"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(Summary</a:t>
            </a:r>
            <a:r>
              <a:rPr lang="en-US" baseline="0" dirty="0" smtClean="0"/>
              <a:t> slide)</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talk is all centered around what it means to be a level designer, the</a:t>
            </a:r>
            <a:r>
              <a:rPr lang="en-US" baseline="0" dirty="0" smtClean="0"/>
              <a:t> working knowledge a level designer should have, and putting that knowledge to use.</a:t>
            </a:r>
            <a:endParaRPr lang="en-US" dirty="0" smtClean="0"/>
          </a:p>
          <a:p>
            <a:r>
              <a:rPr lang="en-US" dirty="0" smtClean="0"/>
              <a:t>It’s divided into three sections.</a:t>
            </a:r>
          </a:p>
          <a:p>
            <a:endParaRPr lang="en-US" dirty="0" smtClean="0"/>
          </a:p>
          <a:p>
            <a:r>
              <a:rPr lang="en-US" baseline="0" dirty="0" smtClean="0"/>
              <a:t>In section </a:t>
            </a:r>
            <a:r>
              <a:rPr lang="en-US" baseline="0" dirty="0" smtClean="0"/>
              <a:t>1 we </a:t>
            </a:r>
            <a:r>
              <a:rPr lang="en-US" baseline="0" dirty="0" smtClean="0"/>
              <a:t>look at what a level designer does, what he creates, and how the LD creates fun (which is a slippery </a:t>
            </a:r>
            <a:r>
              <a:rPr lang="en-US" baseline="0" dirty="0" smtClean="0"/>
              <a:t>slope – </a:t>
            </a:r>
            <a:r>
              <a:rPr lang="en-US" baseline="0" dirty="0" smtClean="0"/>
              <a:t>let’s say “how the LD creates compelling </a:t>
            </a:r>
            <a:r>
              <a:rPr lang="en-US" baseline="0" dirty="0" err="1" smtClean="0"/>
              <a:t>gameplay</a:t>
            </a:r>
            <a:r>
              <a:rPr lang="en-US" baseline="0" dirty="0" smtClean="0"/>
              <a:t>” </a:t>
            </a:r>
            <a:r>
              <a:rPr lang="en-US" baseline="0" dirty="0" smtClean="0"/>
              <a:t>instead).</a:t>
            </a:r>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lnSpc>
                <a:spcPct val="95000"/>
              </a:lnSpc>
              <a:spcBef>
                <a:spcPct val="0"/>
              </a:spcBef>
            </a:pPr>
            <a:r>
              <a:rPr lang="en-US" sz="1600" dirty="0" smtClean="0">
                <a:solidFill>
                  <a:srgbClr val="000000"/>
                </a:solidFill>
                <a:latin typeface="Arial" charset="0"/>
              </a:rPr>
              <a:t> That's why</a:t>
            </a:r>
            <a:r>
              <a:rPr lang="en-US" sz="1600" baseline="0" dirty="0" smtClean="0">
                <a:solidFill>
                  <a:srgbClr val="000000"/>
                </a:solidFill>
                <a:latin typeface="Arial" charset="0"/>
              </a:rPr>
              <a:t> this </a:t>
            </a:r>
            <a:r>
              <a:rPr lang="en-US" sz="1600" dirty="0" err="1" smtClean="0">
                <a:solidFill>
                  <a:srgbClr val="000000"/>
                </a:solidFill>
                <a:latin typeface="Arial" charset="0"/>
              </a:rPr>
              <a:t>Bioshock</a:t>
            </a:r>
            <a:r>
              <a:rPr lang="en-US" sz="1600" dirty="0" smtClean="0">
                <a:solidFill>
                  <a:srgbClr val="000000"/>
                </a:solidFill>
                <a:latin typeface="Arial" charset="0"/>
              </a:rPr>
              <a:t> example is</a:t>
            </a:r>
            <a:r>
              <a:rPr lang="en-US" sz="1600" baseline="0" dirty="0" smtClean="0">
                <a:solidFill>
                  <a:srgbClr val="000000"/>
                </a:solidFill>
                <a:latin typeface="Arial" charset="0"/>
              </a:rPr>
              <a:t> so great</a:t>
            </a:r>
            <a:r>
              <a:rPr lang="en-US" sz="1600" dirty="0" smtClean="0">
                <a:solidFill>
                  <a:srgbClr val="000000"/>
                </a:solidFill>
                <a:latin typeface="Arial" charset="0"/>
              </a:rPr>
              <a:t>: </a:t>
            </a:r>
            <a:endParaRPr lang="en-US" dirty="0" smtClean="0"/>
          </a:p>
          <a:p>
            <a:pPr eaLnBrk="1" hangingPunct="1">
              <a:lnSpc>
                <a:spcPct val="95000"/>
              </a:lnSpc>
              <a:spcBef>
                <a:spcPct val="0"/>
              </a:spcBef>
            </a:pPr>
            <a:r>
              <a:rPr lang="en-US" sz="1600" dirty="0" smtClean="0">
                <a:solidFill>
                  <a:srgbClr val="000000"/>
                </a:solidFill>
                <a:latin typeface="Arial" charset="0"/>
              </a:rPr>
              <a:t> </a:t>
            </a:r>
            <a:endParaRPr lang="en-US" dirty="0" smtClean="0"/>
          </a:p>
          <a:p>
            <a:pPr eaLnBrk="1" hangingPunct="1">
              <a:lnSpc>
                <a:spcPct val="95000"/>
              </a:lnSpc>
              <a:spcBef>
                <a:spcPct val="0"/>
              </a:spcBef>
            </a:pPr>
            <a:r>
              <a:rPr lang="en-US" sz="1600" dirty="0" smtClean="0">
                <a:solidFill>
                  <a:srgbClr val="000000"/>
                </a:solidFill>
                <a:latin typeface="Arial" charset="0"/>
              </a:rPr>
              <a:t>The trappings of a decadent party</a:t>
            </a:r>
            <a:r>
              <a:rPr lang="en-US" sz="1200" baseline="0" dirty="0" smtClean="0">
                <a:solidFill>
                  <a:schemeClr val="tx1"/>
                </a:solidFill>
                <a:latin typeface="Verdana" pitchFamily="45" charset="0"/>
              </a:rPr>
              <a:t> </a:t>
            </a:r>
            <a:r>
              <a:rPr lang="en-US" sz="1600" dirty="0" smtClean="0">
                <a:solidFill>
                  <a:srgbClr val="000000"/>
                </a:solidFill>
                <a:latin typeface="Arial" charset="0"/>
              </a:rPr>
              <a:t>imply volumes about the state of Rapture just before its societal collapse. </a:t>
            </a:r>
            <a:endParaRPr lang="en-US" dirty="0" smtClean="0"/>
          </a:p>
          <a:p>
            <a:pPr eaLnBrk="1" hangingPunct="1">
              <a:lnSpc>
                <a:spcPct val="95000"/>
              </a:lnSpc>
              <a:spcBef>
                <a:spcPct val="0"/>
              </a:spcBef>
            </a:pPr>
            <a:r>
              <a:rPr lang="en-US" sz="1600" dirty="0" smtClean="0">
                <a:solidFill>
                  <a:srgbClr val="000000"/>
                </a:solidFill>
                <a:latin typeface="Arial" charset="0"/>
              </a:rPr>
              <a:t> </a:t>
            </a:r>
            <a:endParaRPr lang="en-US" dirty="0" smtClean="0"/>
          </a:p>
          <a:p>
            <a:pPr eaLnBrk="1" hangingPunct="1">
              <a:lnSpc>
                <a:spcPct val="95000"/>
              </a:lnSpc>
              <a:spcBef>
                <a:spcPct val="0"/>
              </a:spcBef>
            </a:pPr>
            <a:r>
              <a:rPr lang="en-US" sz="1600" dirty="0" smtClean="0">
                <a:solidFill>
                  <a:srgbClr val="000000"/>
                </a:solidFill>
                <a:latin typeface="Arial" charset="0"/>
              </a:rPr>
              <a:t>This is also supported with recorded speech/dialogue, but much of the fiction and the associated mood are conveyed through props and textures alone. </a:t>
            </a:r>
            <a:endParaRPr lang="en-US" dirty="0" smtClean="0"/>
          </a:p>
          <a:p>
            <a:pPr eaLnBrk="1" hangingPunct="1">
              <a:lnSpc>
                <a:spcPct val="95000"/>
              </a:lnSpc>
              <a:spcBef>
                <a:spcPct val="0"/>
              </a:spcBef>
            </a:pPr>
            <a:r>
              <a:rPr lang="en-US" sz="1600" dirty="0" smtClean="0">
                <a:solidFill>
                  <a:srgbClr val="000000"/>
                </a:solidFill>
                <a:latin typeface="Arial" charset="0"/>
              </a:rPr>
              <a:t> </a:t>
            </a:r>
          </a:p>
          <a:p>
            <a:pPr eaLnBrk="1" hangingPunct="1">
              <a:lnSpc>
                <a:spcPct val="95000"/>
              </a:lnSpc>
              <a:spcBef>
                <a:spcPct val="0"/>
              </a:spcBef>
            </a:pPr>
            <a:endParaRPr lang="en-US" dirty="0" smtClean="0"/>
          </a:p>
          <a:p>
            <a:pPr eaLnBrk="1" hangingPunct="1">
              <a:lnSpc>
                <a:spcPct val="95000"/>
              </a:lnSpc>
              <a:spcBef>
                <a:spcPct val="0"/>
              </a:spcBef>
            </a:pPr>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That tells us why level visuals</a:t>
            </a:r>
            <a:r>
              <a:rPr lang="en-US" baseline="0" dirty="0" smtClean="0"/>
              <a:t> are important, and how they affect the player.</a:t>
            </a:r>
            <a:endParaRPr lang="en-US" dirty="0" smtClean="0"/>
          </a:p>
          <a:p>
            <a:r>
              <a:rPr lang="en-US" dirty="0" smtClean="0"/>
              <a:t>To wrap up this session,</a:t>
            </a:r>
            <a:r>
              <a:rPr lang="en-US" baseline="0" dirty="0" smtClean="0"/>
              <a:t> let’s look at how we would go about arriving at a fully “</a:t>
            </a:r>
            <a:r>
              <a:rPr lang="en-US" baseline="0" dirty="0" err="1" smtClean="0"/>
              <a:t>arted</a:t>
            </a:r>
            <a:r>
              <a:rPr lang="en-US" baseline="0" dirty="0" smtClean="0"/>
              <a:t> up” level.</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want to go from </a:t>
            </a:r>
            <a:r>
              <a:rPr lang="en-US" baseline="0" dirty="0" err="1" smtClean="0"/>
              <a:t>from</a:t>
            </a:r>
            <a:r>
              <a:rPr lang="en-US" baseline="0" dirty="0" smtClean="0"/>
              <a:t> "L-shaped hallway" to "L-shaped hallway serving these functions based on the premise and context of the game“.</a:t>
            </a:r>
          </a:p>
          <a:p>
            <a:endParaRPr lang="en-US" baseline="0" dirty="0" smtClean="0"/>
          </a:p>
          <a:p>
            <a:r>
              <a:rPr lang="en-US" baseline="0" dirty="0" smtClean="0"/>
              <a:t>I need to stress how different this process is from company to company. This is just one possible workflow.</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First, we </a:t>
            </a:r>
            <a:r>
              <a:rPr lang="en-US" baseline="0" dirty="0" err="1" smtClean="0"/>
              <a:t>we</a:t>
            </a:r>
            <a:r>
              <a:rPr lang="en-US" baseline="0" dirty="0" smtClean="0"/>
              <a:t> might do a "3D concept art pass“. This shapes out </a:t>
            </a:r>
            <a:r>
              <a:rPr lang="en-US" dirty="0" smtClean="0"/>
              <a:t>the level, and establishes proportions of a functional space. </a:t>
            </a:r>
            <a:r>
              <a:rPr lang="en-US" baseline="0" dirty="0" smtClean="0"/>
              <a:t>We might have inspirational artwork for the environment at this point, but not much else.</a:t>
            </a:r>
          </a:p>
          <a:p>
            <a:endParaRPr lang="en-US" baseline="0" dirty="0" smtClean="0"/>
          </a:p>
          <a:p>
            <a:r>
              <a:rPr lang="en-US" baseline="0" dirty="0" smtClean="0"/>
              <a:t>Now we can do a </a:t>
            </a:r>
            <a:r>
              <a:rPr lang="en-US" baseline="0" dirty="0" err="1" smtClean="0"/>
              <a:t>paintover</a:t>
            </a:r>
            <a:r>
              <a:rPr lang="en-US" baseline="0" dirty="0" smtClean="0"/>
              <a:t> – a 2D concept painting based on screenshots of the level.</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is an example of a </a:t>
            </a:r>
            <a:r>
              <a:rPr lang="en-US" baseline="0" dirty="0" err="1" smtClean="0"/>
              <a:t>paintover</a:t>
            </a:r>
            <a:r>
              <a:rPr lang="en-US" baseline="0" dirty="0" smtClean="0"/>
              <a:t> from Unreal 2. (Unfortunately, I don’t have shots of the underlying </a:t>
            </a:r>
            <a:r>
              <a:rPr lang="en-US" baseline="0" dirty="0" err="1" smtClean="0"/>
              <a:t>whitebox</a:t>
            </a:r>
            <a:r>
              <a:rPr lang="en-US" baseline="0" dirty="0" smtClean="0"/>
              <a:t> anymore.)</a:t>
            </a:r>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Based on the </a:t>
            </a:r>
            <a:r>
              <a:rPr lang="en-US" dirty="0" err="1" smtClean="0"/>
              <a:t>paintover</a:t>
            </a:r>
            <a:r>
              <a:rPr lang="en-US" dirty="0" smtClean="0"/>
              <a:t>, which can be art-directed</a:t>
            </a:r>
            <a:r>
              <a:rPr lang="en-US" baseline="0" dirty="0" smtClean="0"/>
              <a:t> much faster than 3D work, we start the full art pass. </a:t>
            </a:r>
          </a:p>
          <a:p>
            <a:r>
              <a:rPr lang="en-US" baseline="0" dirty="0" smtClean="0"/>
              <a:t>Environment artists might replace the entire </a:t>
            </a:r>
            <a:r>
              <a:rPr lang="en-US" baseline="0" dirty="0" err="1" smtClean="0"/>
              <a:t>whitebox</a:t>
            </a:r>
            <a:r>
              <a:rPr lang="en-US" baseline="0" dirty="0" smtClean="0"/>
              <a:t> level with a new, fully fleshed-out level. </a:t>
            </a:r>
          </a:p>
          <a:p>
            <a:r>
              <a:rPr lang="en-US" baseline="0" dirty="0" smtClean="0"/>
              <a:t>Or they might create modular building blocks, that are assembled into the final space in the editor (static meshes in </a:t>
            </a:r>
            <a:r>
              <a:rPr lang="en-US" baseline="0" dirty="0" err="1" smtClean="0"/>
              <a:t>UnrealEd</a:t>
            </a:r>
            <a:r>
              <a:rPr lang="en-US" baseline="0" dirty="0" smtClean="0"/>
              <a:t>).</a:t>
            </a:r>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Art and level design are two jobs – the LD can’t possibly do both. </a:t>
            </a:r>
          </a:p>
          <a:p>
            <a:r>
              <a:rPr lang="en-US" dirty="0" smtClean="0"/>
              <a:t>But there will be a lot of interaction between the LD and the artist! (Many companies</a:t>
            </a:r>
            <a:r>
              <a:rPr lang="en-US" baseline="0" dirty="0" smtClean="0"/>
              <a:t> pair a level design and a few 3D artists.)</a:t>
            </a:r>
            <a:endParaRPr lang="en-US" dirty="0" smtClean="0"/>
          </a:p>
          <a:p>
            <a:endParaRPr lang="en-US" dirty="0" smtClean="0"/>
          </a:p>
          <a:p>
            <a:r>
              <a:rPr lang="en-US" dirty="0" smtClean="0"/>
              <a:t>Through the process, the LD will help technically: with culling, keeping a check on the</a:t>
            </a:r>
            <a:r>
              <a:rPr lang="en-US" baseline="0" dirty="0" smtClean="0"/>
              <a:t> </a:t>
            </a:r>
            <a:r>
              <a:rPr lang="en-US" baseline="0" dirty="0" err="1" smtClean="0"/>
              <a:t>framerate</a:t>
            </a:r>
            <a:r>
              <a:rPr lang="en-US" baseline="0" dirty="0" smtClean="0"/>
              <a:t>, etc.</a:t>
            </a:r>
          </a:p>
          <a:p>
            <a:r>
              <a:rPr lang="en-US" baseline="0" dirty="0" smtClean="0"/>
              <a:t>Of course the LD also keeps refining the scripting and </a:t>
            </a:r>
            <a:r>
              <a:rPr lang="en-US" baseline="0" dirty="0" err="1" smtClean="0"/>
              <a:t>gameplay</a:t>
            </a:r>
            <a:r>
              <a:rPr lang="en-US" baseline="0" dirty="0" smtClean="0"/>
              <a:t> of the level.</a:t>
            </a:r>
          </a:p>
          <a:p>
            <a:endParaRPr lang="en-US" baseline="0" dirty="0" smtClean="0"/>
          </a:p>
          <a:p>
            <a:r>
              <a:rPr lang="en-US" baseline="0" dirty="0" smtClean="0"/>
              <a:t>The art pass might break </a:t>
            </a:r>
            <a:r>
              <a:rPr lang="en-US" baseline="0" dirty="0" err="1" smtClean="0"/>
              <a:t>gameplay</a:t>
            </a:r>
            <a:r>
              <a:rPr lang="en-US" baseline="0" dirty="0" smtClean="0"/>
              <a:t> intent. Innocent-looking changes on the art pass that make the space look better might lead to </a:t>
            </a:r>
            <a:r>
              <a:rPr lang="en-US" baseline="0" dirty="0" err="1" smtClean="0"/>
              <a:t>gameplay</a:t>
            </a:r>
            <a:r>
              <a:rPr lang="en-US" baseline="0" dirty="0" smtClean="0"/>
              <a:t> that doesn’t work as well as it was supposed to.</a:t>
            </a:r>
          </a:p>
          <a:p>
            <a:r>
              <a:rPr lang="en-US" baseline="0" dirty="0" smtClean="0"/>
              <a:t>So the level designer needs to stay involved.</a:t>
            </a:r>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at this Gears</a:t>
            </a:r>
            <a:r>
              <a:rPr lang="en-US" baseline="0" dirty="0" smtClean="0"/>
              <a:t> of War level, you can see the underlying </a:t>
            </a:r>
            <a:r>
              <a:rPr lang="en-US" baseline="0" dirty="0" err="1" smtClean="0"/>
              <a:t>whitebox</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the result of the art pass.</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the end of section three, you should have a</a:t>
            </a:r>
            <a:r>
              <a:rPr lang="en-US" baseline="0" dirty="0" smtClean="0"/>
              <a:t> idea of these concepts.</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at the end of this talk, you should have</a:t>
            </a:r>
            <a:r>
              <a:rPr lang="en-US" baseline="0" dirty="0" smtClean="0"/>
              <a:t> a better idea of what a level designer does, and how he does it.</a:t>
            </a:r>
            <a:endParaRPr lang="en-US" dirty="0" smtClean="0"/>
          </a:p>
          <a:p>
            <a:endParaRPr lang="en-US" baseline="0" dirty="0" smtClean="0"/>
          </a:p>
          <a:p>
            <a:r>
              <a:rPr lang="en-US" baseline="0" dirty="0" smtClean="0"/>
              <a:t>A lot of this material was presented on a necessarily high level (this was just one 45 minute session to introduce a complex job), but you have a lifetime of free UDK access and lots of resources to help you get more familiar with the discipline. The idea of “learning by doing” is certainly true for a field as complex as level design. Hopefully the lessons learned here can be applied on your journey.</a:t>
            </a:r>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Section </a:t>
            </a:r>
            <a:r>
              <a:rPr lang="en-US" dirty="0" smtClean="0"/>
              <a:t>2 </a:t>
            </a:r>
            <a:r>
              <a:rPr lang="en-US" baseline="0" dirty="0" smtClean="0"/>
              <a:t>looks at </a:t>
            </a:r>
            <a:r>
              <a:rPr lang="en-US" baseline="0" dirty="0" smtClean="0"/>
              <a:t>level structure, how goals arrive from that structure, and how we break down the level to take the next step from pre-production.</a:t>
            </a:r>
          </a:p>
          <a:p>
            <a:r>
              <a:rPr lang="en-US" baseline="0" dirty="0" smtClean="0"/>
              <a:t>Section </a:t>
            </a:r>
            <a:r>
              <a:rPr lang="en-US" baseline="0" dirty="0" smtClean="0"/>
              <a:t>3 takes </a:t>
            </a:r>
            <a:r>
              <a:rPr lang="en-US" baseline="0" dirty="0" smtClean="0"/>
              <a:t>the next steps – doing the art pass for the level, and how those visuals affect player expectations and </a:t>
            </a:r>
            <a:r>
              <a:rPr lang="en-US" baseline="0" dirty="0" err="1" smtClean="0"/>
              <a:t>gameplay</a:t>
            </a:r>
            <a:r>
              <a:rPr lang="en-US" baseline="0" dirty="0" smtClean="0"/>
              <a:t>.</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B46A2D4-9B41-4A27-BE98-669D1CD0F7D1}"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As level designers, we’re </a:t>
            </a:r>
            <a:r>
              <a:rPr lang="en-US" baseline="0" dirty="0" smtClean="0"/>
              <a:t>create game environments. So we should take look at what it is that we’re creating, and gain a common understanding of what a game environment represents.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easiest way to see all this is to use a real-world example, so let’s do that against the backdrop of </a:t>
            </a:r>
            <a:r>
              <a:rPr lang="en-US" baseline="0" dirty="0" err="1" smtClean="0"/>
              <a:t>Bioshock</a:t>
            </a:r>
            <a:r>
              <a:rPr lang="en-US" baseline="0" dirty="0" smtClean="0"/>
              <a:t> – which is an Unreal engine title.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rgbClr val="000000"/>
                </a:solidFill>
                <a:latin typeface="Arial" charset="0"/>
              </a:rPr>
              <a:t>I'm sure a lot of you have played this game and remember the scene: a new year's eve party gone askew.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rgbClr val="000000"/>
              </a:solidFill>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rgbClr val="000000"/>
                </a:solidFill>
                <a:latin typeface="Arial" charset="0"/>
              </a:rPr>
              <a:t>Just to make sure we all remember this scene and have the same frame of reference, here’s a video of this area.</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rgbClr val="000000"/>
                </a:solidFill>
                <a:latin typeface="Arial" charset="0"/>
              </a:rPr>
              <a:t>&lt;bioshock.mp4&gt;</a:t>
            </a:r>
            <a:endParaRPr lang="en-US" dirty="0" smtClean="0"/>
          </a:p>
          <a:p>
            <a:endParaRPr lang="en-US" dirty="0" smtClean="0"/>
          </a:p>
          <a:p>
            <a:r>
              <a:rPr lang="en-US" dirty="0" smtClean="0"/>
              <a:t>That</a:t>
            </a:r>
            <a:r>
              <a:rPr lang="en-US" baseline="0" dirty="0" smtClean="0"/>
              <a:t> gives us a good idea. We’ll use this space as reference repeatedly.</a:t>
            </a:r>
          </a:p>
          <a:p>
            <a:r>
              <a:rPr lang="en-US" baseline="0" dirty="0" smtClean="0"/>
              <a:t>This is a finished level, created by a level designer in tandem with many other departments.</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0B46A2D4-9B41-4A27-BE98-669D1CD0F7D1}"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descr="GDC10_PPT_blue+yellow_main.jpg"/>
          <p:cNvPicPr>
            <a:picLocks noChangeAspect="1"/>
          </p:cNvPicPr>
          <p:nvPr userDrawn="1"/>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57400" y="227737"/>
            <a:ext cx="6858000" cy="839063"/>
          </a:xfrm>
        </p:spPr>
        <p:txBody>
          <a:bodyPr>
            <a:noAutofit/>
          </a:bodyPr>
          <a:lstStyle>
            <a:lvl1pPr algn="ctr">
              <a:defRPr/>
            </a:lvl1pPr>
          </a:lstStyle>
          <a:p>
            <a:r>
              <a:rPr lang="en-US" dirty="0" smtClean="0"/>
              <a:t>Click to edit Master title style</a:t>
            </a:r>
            <a:endParaRPr lang="en-US" dirty="0"/>
          </a:p>
        </p:txBody>
      </p:sp>
      <p:sp>
        <p:nvSpPr>
          <p:cNvPr id="3" name="Content Placeholder 2"/>
          <p:cNvSpPr>
            <a:spLocks noGrp="1"/>
          </p:cNvSpPr>
          <p:nvPr>
            <p:ph idx="1"/>
          </p:nvPr>
        </p:nvSpPr>
        <p:spPr>
          <a:xfrm>
            <a:off x="2057400" y="2209800"/>
            <a:ext cx="6858000" cy="2554545"/>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descr="GDC10_PPT_blue+yellow_side.jpg"/>
          <p:cNvPicPr>
            <a:picLocks noChangeAspect="1"/>
          </p:cNvPicPr>
          <p:nvPr userDrawn="1"/>
        </p:nvPicPr>
        <p:blipFill>
          <a:blip r:embed="rId4"/>
          <a:stretch>
            <a:fillRect/>
          </a:stretch>
        </p:blipFill>
        <p:spPr>
          <a:xfrm>
            <a:off x="0" y="0"/>
            <a:ext cx="9144000" cy="6858000"/>
          </a:xfrm>
          <a:prstGeom prst="rect">
            <a:avLst/>
          </a:prstGeom>
        </p:spPr>
      </p:pic>
      <p:sp>
        <p:nvSpPr>
          <p:cNvPr id="1027" name="Rectangle 2"/>
          <p:cNvSpPr>
            <a:spLocks noGrp="1" noChangeArrowheads="1"/>
          </p:cNvSpPr>
          <p:nvPr>
            <p:ph type="body" idx="1"/>
          </p:nvPr>
        </p:nvSpPr>
        <p:spPr bwMode="auto">
          <a:xfrm>
            <a:off x="2057400" y="2209800"/>
            <a:ext cx="6858000" cy="2554545"/>
          </a:xfrm>
          <a:prstGeom prst="rect">
            <a:avLst/>
          </a:prstGeom>
          <a:solidFill>
            <a:schemeClr val="tx1"/>
          </a:solidFill>
          <a:ln w="9525">
            <a:solidFill>
              <a:schemeClr val="tx1">
                <a:lumMod val="85000"/>
              </a:schemeClr>
            </a:solidFill>
            <a:miter lim="800000"/>
            <a:headEnd/>
            <a:tailEnd/>
          </a:ln>
          <a:effectLst>
            <a:outerShdw blurRad="203200" dist="139700" dir="2700000" algn="tl" rotWithShape="0">
              <a:prstClr val="black">
                <a:alpha val="40000"/>
              </a:prstClr>
            </a:outerShdw>
          </a:effectLst>
          <a:scene3d>
            <a:camera prst="orthographicFront">
              <a:rot lat="0" lon="0" rev="21540000"/>
            </a:camera>
            <a:lightRig rig="threePt" dir="t"/>
          </a:scene3d>
        </p:spPr>
        <p:txBody>
          <a:bodyPr vert="horz" wrap="square" lIns="91440" tIns="45720" rIns="9144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Rectangle 17"/>
          <p:cNvSpPr>
            <a:spLocks noGrp="1" noChangeArrowheads="1"/>
          </p:cNvSpPr>
          <p:nvPr>
            <p:ph type="title"/>
          </p:nvPr>
        </p:nvSpPr>
        <p:spPr bwMode="auto">
          <a:xfrm>
            <a:off x="2057400" y="381000"/>
            <a:ext cx="6858000" cy="762000"/>
          </a:xfrm>
          <a:prstGeom prst="rect">
            <a:avLst/>
          </a:prstGeom>
          <a:solidFill>
            <a:srgbClr val="FFFF99"/>
          </a:solidFill>
          <a:ln w="9525">
            <a:solidFill>
              <a:srgbClr val="F6F8A0"/>
            </a:solidFill>
            <a:miter lim="800000"/>
            <a:headEnd/>
            <a:tailEnd/>
          </a:ln>
          <a:effectLst>
            <a:outerShdw blurRad="203200" dist="139700" dir="2700000" algn="tl" rotWithShape="0">
              <a:prstClr val="black">
                <a:alpha val="40000"/>
              </a:prstClr>
            </a:outerShdw>
          </a:effectLst>
          <a:scene3d>
            <a:camera prst="orthographicFront">
              <a:rot lat="0" lon="0" rev="60000"/>
            </a:camera>
            <a:lightRig rig="threePt" dir="t"/>
          </a:scene3d>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Tree>
  </p:cSld>
  <p:clrMap bg1="dk2" tx1="lt1" bg2="dk1" tx2="lt2" accent1="accent1" accent2="accent2" accent3="accent3" accent4="accent4" accent5="accent5" accent6="accent6" hlink="hlink" folHlink="folHlink"/>
  <p:sldLayoutIdLst>
    <p:sldLayoutId id="2147483674" r:id="rId1"/>
    <p:sldLayoutId id="2147483673" r:id="rId2"/>
  </p:sldLayoutIdLst>
  <p:timing>
    <p:tnLst>
      <p:par>
        <p:cTn id="1" dur="indefinite" restart="never" nodeType="tmRoot"/>
      </p:par>
    </p:tnLst>
  </p:timing>
  <p:txStyles>
    <p:titleStyle>
      <a:lvl1pPr algn="l" rtl="0" fontAlgn="base">
        <a:spcBef>
          <a:spcPct val="0"/>
        </a:spcBef>
        <a:spcAft>
          <a:spcPct val="0"/>
        </a:spcAft>
        <a:defRPr sz="5400" b="1">
          <a:solidFill>
            <a:srgbClr val="000000"/>
          </a:solidFill>
          <a:latin typeface="Bradley Hand ITC" pitchFamily="66" charset="0"/>
          <a:ea typeface="ヒラギノ角ゴ Pro W3" pitchFamily="80" charset="-128"/>
          <a:cs typeface="Bradley Hand ITC" pitchFamily="66" charset="0"/>
        </a:defRPr>
      </a:lvl1pPr>
      <a:lvl2pPr algn="l" rtl="0" fontAlgn="base">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2pPr>
      <a:lvl3pPr algn="l" rtl="0" fontAlgn="base">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3pPr>
      <a:lvl4pPr algn="l" rtl="0" fontAlgn="base">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4pPr>
      <a:lvl5pPr algn="l" rtl="0" fontAlgn="base">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5pPr>
      <a:lvl6pPr marL="457200" algn="l" rtl="0" eaLnBrk="1" fontAlgn="base" hangingPunct="1">
        <a:spcBef>
          <a:spcPct val="0"/>
        </a:spcBef>
        <a:spcAft>
          <a:spcPct val="0"/>
        </a:spcAft>
        <a:defRPr sz="4000">
          <a:solidFill>
            <a:srgbClr val="000000"/>
          </a:solidFill>
          <a:latin typeface="Verdana" pitchFamily="45" charset="0"/>
        </a:defRPr>
      </a:lvl6pPr>
      <a:lvl7pPr marL="914400" algn="l" rtl="0" eaLnBrk="1" fontAlgn="base" hangingPunct="1">
        <a:spcBef>
          <a:spcPct val="0"/>
        </a:spcBef>
        <a:spcAft>
          <a:spcPct val="0"/>
        </a:spcAft>
        <a:defRPr sz="4000">
          <a:solidFill>
            <a:srgbClr val="000000"/>
          </a:solidFill>
          <a:latin typeface="Verdana" pitchFamily="45" charset="0"/>
        </a:defRPr>
      </a:lvl7pPr>
      <a:lvl8pPr marL="1371600" algn="l" rtl="0" eaLnBrk="1" fontAlgn="base" hangingPunct="1">
        <a:spcBef>
          <a:spcPct val="0"/>
        </a:spcBef>
        <a:spcAft>
          <a:spcPct val="0"/>
        </a:spcAft>
        <a:defRPr sz="4000">
          <a:solidFill>
            <a:srgbClr val="000000"/>
          </a:solidFill>
          <a:latin typeface="Verdana" pitchFamily="45" charset="0"/>
        </a:defRPr>
      </a:lvl8pPr>
      <a:lvl9pPr marL="1828800" algn="l" rtl="0" eaLnBrk="1" fontAlgn="base" hangingPunct="1">
        <a:spcBef>
          <a:spcPct val="0"/>
        </a:spcBef>
        <a:spcAft>
          <a:spcPct val="0"/>
        </a:spcAft>
        <a:defRPr sz="4000">
          <a:solidFill>
            <a:srgbClr val="000000"/>
          </a:solidFill>
          <a:latin typeface="Verdana" pitchFamily="45" charset="0"/>
        </a:defRPr>
      </a:lvl9pPr>
    </p:titleStyle>
    <p:bodyStyle>
      <a:lvl1pPr marL="342900" indent="-342900" algn="l" rtl="0" fontAlgn="base">
        <a:spcBef>
          <a:spcPct val="20000"/>
        </a:spcBef>
        <a:spcAft>
          <a:spcPct val="0"/>
        </a:spcAft>
        <a:buClrTx/>
        <a:buSzPct val="90000"/>
        <a:buFont typeface="Arial" pitchFamily="34" charset="0"/>
        <a:buChar char="•"/>
        <a:defRPr sz="3200" b="1">
          <a:solidFill>
            <a:srgbClr val="000000"/>
          </a:solidFill>
          <a:latin typeface="Miriam Fixed" pitchFamily="49" charset="-79"/>
          <a:ea typeface="ヒラギノ角ゴ Pro W3" pitchFamily="80" charset="-128"/>
          <a:cs typeface="Miriam Fixed" pitchFamily="49" charset="-79"/>
        </a:defRPr>
      </a:lvl1pPr>
      <a:lvl2pPr marL="742950" indent="-285750" algn="l" rtl="0" fontAlgn="base">
        <a:spcBef>
          <a:spcPct val="20000"/>
        </a:spcBef>
        <a:spcAft>
          <a:spcPct val="0"/>
        </a:spcAft>
        <a:buClrTx/>
        <a:buSzPct val="75000"/>
        <a:buFont typeface="Courier New" pitchFamily="49" charset="0"/>
        <a:buChar char="o"/>
        <a:defRPr sz="2400" b="1">
          <a:solidFill>
            <a:srgbClr val="000000"/>
          </a:solidFill>
          <a:latin typeface="Miriam Fixed" pitchFamily="49" charset="-79"/>
          <a:ea typeface="ヒラギノ角ゴ Pro W3" pitchFamily="45" charset="-128"/>
          <a:cs typeface="Miriam Fixed" pitchFamily="49" charset="-79"/>
        </a:defRPr>
      </a:lvl2pPr>
      <a:lvl3pPr marL="1143000" indent="-228600" algn="l" rtl="0" fontAlgn="base">
        <a:spcBef>
          <a:spcPct val="20000"/>
        </a:spcBef>
        <a:spcAft>
          <a:spcPct val="0"/>
        </a:spcAft>
        <a:buClrTx/>
        <a:buSzPct val="90000"/>
        <a:buFont typeface="Wingdings" pitchFamily="2" charset="2"/>
        <a:buChar char="§"/>
        <a:defRPr sz="2000" b="1">
          <a:solidFill>
            <a:srgbClr val="000000"/>
          </a:solidFill>
          <a:latin typeface="Miriam Fixed" pitchFamily="49" charset="-79"/>
          <a:ea typeface="ヒラギノ角ゴ Pro W3" pitchFamily="45" charset="-128"/>
          <a:cs typeface="Miriam Fixed" pitchFamily="49" charset="-79"/>
        </a:defRPr>
      </a:lvl3pPr>
      <a:lvl4pPr marL="1600200" indent="-228600" algn="l" rtl="0" fontAlgn="base">
        <a:spcBef>
          <a:spcPct val="20000"/>
        </a:spcBef>
        <a:spcAft>
          <a:spcPct val="0"/>
        </a:spcAft>
        <a:buClrTx/>
        <a:buSzPct val="50000"/>
        <a:buFont typeface="Wingdings" pitchFamily="2" charset="2"/>
        <a:buChar char="q"/>
        <a:defRPr b="1">
          <a:solidFill>
            <a:srgbClr val="000000"/>
          </a:solidFill>
          <a:latin typeface="Miriam Fixed" pitchFamily="49" charset="-79"/>
          <a:ea typeface="ヒラギノ角ゴ Pro W3" pitchFamily="45" charset="-128"/>
          <a:cs typeface="Miriam Fixed" pitchFamily="49" charset="-79"/>
        </a:defRPr>
      </a:lvl4pPr>
      <a:lvl5pPr marL="2057400" indent="-228600" algn="l" rtl="0" fontAlgn="base">
        <a:spcBef>
          <a:spcPct val="20000"/>
        </a:spcBef>
        <a:spcAft>
          <a:spcPct val="0"/>
        </a:spcAft>
        <a:buClrTx/>
        <a:buSzPct val="50000"/>
        <a:buFont typeface="Wingdings" pitchFamily="2" charset="2"/>
        <a:buChar char="v"/>
        <a:defRPr b="1">
          <a:solidFill>
            <a:srgbClr val="000000"/>
          </a:solidFill>
          <a:latin typeface="Miriam Fixed" pitchFamily="49" charset="-79"/>
          <a:ea typeface="ヒラギノ角ゴ Pro W3" pitchFamily="45" charset="-128"/>
          <a:cs typeface="Miriam Fixed" pitchFamily="49" charset="-79"/>
        </a:defRPr>
      </a:lvl5pPr>
      <a:lvl6pPr marL="2514600" indent="-228600" algn="l" rtl="0" eaLnBrk="1" fontAlgn="base" hangingPunct="1">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6pPr>
      <a:lvl7pPr marL="2971800" indent="-228600" algn="l" rtl="0" eaLnBrk="1" fontAlgn="base" hangingPunct="1">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7pPr>
      <a:lvl8pPr marL="3429000" indent="-228600" algn="l" rtl="0" eaLnBrk="1" fontAlgn="base" hangingPunct="1">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8pPr>
      <a:lvl9pPr marL="3886200" indent="-228600" algn="l" rtl="0" eaLnBrk="1" fontAlgn="base" hangingPunct="1">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descr="GDC10_PPT_blue+yellow_side.jpg"/>
          <p:cNvPicPr>
            <a:picLocks noChangeAspect="1"/>
          </p:cNvPicPr>
          <p:nvPr userDrawn="1"/>
        </p:nvPicPr>
        <p:blipFill>
          <a:blip r:embed="rId2"/>
          <a:stretch>
            <a:fillRect/>
          </a:stretch>
        </p:blipFill>
        <p:spPr>
          <a:xfrm>
            <a:off x="0" y="0"/>
            <a:ext cx="9144000" cy="6858000"/>
          </a:xfrm>
          <a:prstGeom prst="rect">
            <a:avLst/>
          </a:prstGeom>
        </p:spPr>
      </p:pic>
      <p:sp>
        <p:nvSpPr>
          <p:cNvPr id="2051" name="Rectangle 2"/>
          <p:cNvSpPr>
            <a:spLocks noGrp="1" noChangeArrowheads="1"/>
          </p:cNvSpPr>
          <p:nvPr>
            <p:ph type="body" idx="1"/>
          </p:nvPr>
        </p:nvSpPr>
        <p:spPr bwMode="auto">
          <a:xfrm>
            <a:off x="2057400" y="1981200"/>
            <a:ext cx="6858000" cy="3352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52" name="Rectangle 17"/>
          <p:cNvSpPr>
            <a:spLocks noGrp="1" noChangeArrowheads="1"/>
          </p:cNvSpPr>
          <p:nvPr>
            <p:ph type="title"/>
          </p:nvPr>
        </p:nvSpPr>
        <p:spPr bwMode="auto">
          <a:xfrm>
            <a:off x="2057400" y="381000"/>
            <a:ext cx="6858000" cy="1447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Tree>
  </p:cSld>
  <p:clrMap bg1="dk2" tx1="lt1" bg2="dk1" tx2="lt2" accent1="accent1" accent2="accent2" accent3="accent3" accent4="accent4" accent5="accent5" accent6="accent6" hlink="hlink" folHlink="folHlink"/>
  <p:txStyles>
    <p:titleStyle>
      <a:lvl1pPr algn="l" rtl="0" eaLnBrk="0" fontAlgn="base" hangingPunct="0">
        <a:spcBef>
          <a:spcPct val="0"/>
        </a:spcBef>
        <a:spcAft>
          <a:spcPct val="0"/>
        </a:spcAft>
        <a:defRPr sz="4000">
          <a:solidFill>
            <a:srgbClr val="000000"/>
          </a:solidFill>
          <a:latin typeface="+mj-lt"/>
          <a:ea typeface="ヒラギノ角ゴ Pro W3" pitchFamily="80" charset="-128"/>
          <a:cs typeface="ヒラギノ角ゴ Pro W3" pitchFamily="80" charset="-128"/>
        </a:defRPr>
      </a:lvl1pPr>
      <a:lvl2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2pPr>
      <a:lvl3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3pPr>
      <a:lvl4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4pPr>
      <a:lvl5pPr algn="l" rtl="0" eaLnBrk="0" fontAlgn="base" hangingPunct="0">
        <a:spcBef>
          <a:spcPct val="0"/>
        </a:spcBef>
        <a:spcAft>
          <a:spcPct val="0"/>
        </a:spcAft>
        <a:defRPr sz="4000">
          <a:solidFill>
            <a:srgbClr val="000000"/>
          </a:solidFill>
          <a:latin typeface="Verdana" pitchFamily="45" charset="0"/>
          <a:ea typeface="ヒラギノ角ゴ Pro W3" pitchFamily="80" charset="-128"/>
          <a:cs typeface="ヒラギノ角ゴ Pro W3" pitchFamily="80" charset="-128"/>
        </a:defRPr>
      </a:lvl5pPr>
      <a:lvl6pPr marL="457200" algn="l" rtl="0" fontAlgn="base">
        <a:spcBef>
          <a:spcPct val="0"/>
        </a:spcBef>
        <a:spcAft>
          <a:spcPct val="0"/>
        </a:spcAft>
        <a:defRPr sz="4000">
          <a:solidFill>
            <a:srgbClr val="000000"/>
          </a:solidFill>
          <a:latin typeface="Verdana" pitchFamily="45" charset="0"/>
        </a:defRPr>
      </a:lvl6pPr>
      <a:lvl7pPr marL="914400" algn="l" rtl="0" fontAlgn="base">
        <a:spcBef>
          <a:spcPct val="0"/>
        </a:spcBef>
        <a:spcAft>
          <a:spcPct val="0"/>
        </a:spcAft>
        <a:defRPr sz="4000">
          <a:solidFill>
            <a:srgbClr val="000000"/>
          </a:solidFill>
          <a:latin typeface="Verdana" pitchFamily="45" charset="0"/>
        </a:defRPr>
      </a:lvl7pPr>
      <a:lvl8pPr marL="1371600" algn="l" rtl="0" fontAlgn="base">
        <a:spcBef>
          <a:spcPct val="0"/>
        </a:spcBef>
        <a:spcAft>
          <a:spcPct val="0"/>
        </a:spcAft>
        <a:defRPr sz="4000">
          <a:solidFill>
            <a:srgbClr val="000000"/>
          </a:solidFill>
          <a:latin typeface="Verdana" pitchFamily="45" charset="0"/>
        </a:defRPr>
      </a:lvl8pPr>
      <a:lvl9pPr marL="1828800" algn="l" rtl="0" fontAlgn="base">
        <a:spcBef>
          <a:spcPct val="0"/>
        </a:spcBef>
        <a:spcAft>
          <a:spcPct val="0"/>
        </a:spcAft>
        <a:defRPr sz="4000">
          <a:solidFill>
            <a:srgbClr val="000000"/>
          </a:solidFill>
          <a:latin typeface="Verdana" pitchFamily="45" charset="0"/>
        </a:defRPr>
      </a:lvl9pPr>
    </p:titleStyle>
    <p:bodyStyle>
      <a:lvl1pPr marL="342900" indent="-342900" algn="l" rtl="0" eaLnBrk="0" fontAlgn="base" hangingPunct="0">
        <a:spcBef>
          <a:spcPct val="20000"/>
        </a:spcBef>
        <a:spcAft>
          <a:spcPct val="0"/>
        </a:spcAft>
        <a:buClr>
          <a:schemeClr val="accent2"/>
        </a:buClr>
        <a:buSzPct val="75000"/>
        <a:buFont typeface="Wingdings" pitchFamily="48" charset="2"/>
        <a:buChar char="&gt;"/>
        <a:defRPr sz="2800">
          <a:solidFill>
            <a:srgbClr val="000000"/>
          </a:solidFill>
          <a:latin typeface="+mn-lt"/>
          <a:ea typeface="ヒラギノ角ゴ Pro W3" pitchFamily="80" charset="-128"/>
          <a:cs typeface="ヒラギノ角ゴ Pro W3" pitchFamily="80" charset="-128"/>
        </a:defRPr>
      </a:lvl1pPr>
      <a:lvl2pPr marL="742950" indent="-285750" algn="l" rtl="0" eaLnBrk="0" fontAlgn="base" hangingPunct="0">
        <a:spcBef>
          <a:spcPct val="20000"/>
        </a:spcBef>
        <a:spcAft>
          <a:spcPct val="0"/>
        </a:spcAft>
        <a:buClr>
          <a:schemeClr val="tx1"/>
        </a:buClr>
        <a:buSzPct val="75000"/>
        <a:buFont typeface="Wingdings" pitchFamily="48" charset="2"/>
        <a:buChar char="&gt;"/>
        <a:defRPr sz="2400">
          <a:solidFill>
            <a:srgbClr val="000000"/>
          </a:solidFill>
          <a:latin typeface="+mn-lt"/>
          <a:ea typeface="ヒラギノ角ゴ Pro W3" pitchFamily="45" charset="-128"/>
        </a:defRPr>
      </a:lvl2pPr>
      <a:lvl3pPr marL="1143000" indent="-228600" algn="l" rtl="0" eaLnBrk="0" fontAlgn="base" hangingPunct="0">
        <a:spcBef>
          <a:spcPct val="20000"/>
        </a:spcBef>
        <a:spcAft>
          <a:spcPct val="0"/>
        </a:spcAft>
        <a:buClr>
          <a:schemeClr val="bg2"/>
        </a:buClr>
        <a:buSzPct val="75000"/>
        <a:buFont typeface="Wingdings" pitchFamily="48" charset="2"/>
        <a:buChar char="&gt;"/>
        <a:defRPr sz="2000">
          <a:solidFill>
            <a:srgbClr val="000000"/>
          </a:solidFill>
          <a:latin typeface="+mn-lt"/>
          <a:ea typeface="ヒラギノ角ゴ Pro W3" pitchFamily="45" charset="-128"/>
        </a:defRPr>
      </a:lvl3pPr>
      <a:lvl4pPr marL="1600200" indent="-228600" algn="l" rtl="0" eaLnBrk="0" fontAlgn="base" hangingPunct="0">
        <a:spcBef>
          <a:spcPct val="20000"/>
        </a:spcBef>
        <a:spcAft>
          <a:spcPct val="0"/>
        </a:spcAft>
        <a:buClr>
          <a:schemeClr val="tx2"/>
        </a:buClr>
        <a:buSzPct val="75000"/>
        <a:buFont typeface="Wingdings" pitchFamily="48" charset="2"/>
        <a:buChar char="&gt;"/>
        <a:defRPr>
          <a:solidFill>
            <a:srgbClr val="000000"/>
          </a:solidFill>
          <a:latin typeface="+mn-lt"/>
          <a:ea typeface="ヒラギノ角ゴ Pro W3" pitchFamily="45" charset="-128"/>
        </a:defRPr>
      </a:lvl4pPr>
      <a:lvl5pPr marL="2057400" indent="-228600" algn="l" rtl="0" eaLnBrk="0" fontAlgn="base" hangingPunct="0">
        <a:spcBef>
          <a:spcPct val="20000"/>
        </a:spcBef>
        <a:spcAft>
          <a:spcPct val="0"/>
        </a:spcAft>
        <a:buClr>
          <a:schemeClr val="accent1"/>
        </a:buClr>
        <a:buSzPct val="75000"/>
        <a:buFont typeface="Wingdings" pitchFamily="48" charset="2"/>
        <a:buChar char="&gt;"/>
        <a:defRPr>
          <a:solidFill>
            <a:srgbClr val="000000"/>
          </a:solidFill>
          <a:latin typeface="+mn-lt"/>
          <a:ea typeface="ヒラギノ角ゴ Pro W3" pitchFamily="45" charset="-128"/>
        </a:defRPr>
      </a:lvl5pPr>
      <a:lvl6pPr marL="25146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6pPr>
      <a:lvl7pPr marL="29718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7pPr>
      <a:lvl8pPr marL="34290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8pPr>
      <a:lvl9pPr marL="3886200" indent="-228600" algn="l" rtl="0" fontAlgn="base">
        <a:spcBef>
          <a:spcPct val="20000"/>
        </a:spcBef>
        <a:spcAft>
          <a:spcPct val="0"/>
        </a:spcAft>
        <a:buClr>
          <a:schemeClr val="accent1"/>
        </a:buClr>
        <a:buSzPct val="75000"/>
        <a:buFont typeface="Wingdings" charset="2"/>
        <a:buChar char="&gt;"/>
        <a:defRPr>
          <a:solidFill>
            <a:srgbClr val="000000"/>
          </a:solidFill>
          <a:latin typeface="+mn-lt"/>
          <a:ea typeface="ヒラギノ角ゴ Pro W3" pitchFamily="45"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6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mailto:matthias@worch.com"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 Id="rId5" Type="http://schemas.openxmlformats.org/officeDocument/2006/relationships/hyperlink" Target="http://www.worch.com/" TargetMode="External"/><Relationship Id="rId4" Type="http://schemas.openxmlformats.org/officeDocument/2006/relationships/image" Target="../media/image3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24400" y="5105400"/>
            <a:ext cx="8267200" cy="923330"/>
          </a:xfrm>
          <a:prstGeom prst="rect">
            <a:avLst/>
          </a:prstGeom>
          <a:noFill/>
        </p:spPr>
        <p:txBody>
          <a:bodyPr wrap="none" rtlCol="0">
            <a:spAutoFit/>
          </a:bodyPr>
          <a:lstStyle/>
          <a:p>
            <a:r>
              <a:rPr lang="en-US" sz="5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Level Design Workshop</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27737"/>
            <a:ext cx="6858000" cy="839063"/>
          </a:xfrm>
        </p:spPr>
        <p:txBody>
          <a:bodyPr/>
          <a:lstStyle/>
          <a:p>
            <a:r>
              <a:rPr lang="en-US" dirty="0" smtClean="0"/>
              <a:t>A Level Designer…</a:t>
            </a:r>
            <a:endParaRPr lang="en-US" sz="3600" dirty="0"/>
          </a:p>
        </p:txBody>
      </p:sp>
      <p:sp>
        <p:nvSpPr>
          <p:cNvPr id="3" name="Content Placeholder 2"/>
          <p:cNvSpPr>
            <a:spLocks noGrp="1"/>
          </p:cNvSpPr>
          <p:nvPr>
            <p:ph idx="1"/>
          </p:nvPr>
        </p:nvSpPr>
        <p:spPr>
          <a:xfrm>
            <a:off x="2057400" y="1752600"/>
            <a:ext cx="6858000" cy="3834896"/>
          </a:xfrm>
        </p:spPr>
        <p:txBody>
          <a:bodyPr/>
          <a:lstStyle/>
          <a:p>
            <a:r>
              <a:rPr lang="en-US" dirty="0" smtClean="0"/>
              <a:t>Creates </a:t>
            </a:r>
            <a:r>
              <a:rPr lang="en-US" dirty="0" err="1" smtClean="0"/>
              <a:t>gameplay</a:t>
            </a:r>
            <a:r>
              <a:rPr lang="en-US" dirty="0" smtClean="0"/>
              <a:t> through environment and systems</a:t>
            </a:r>
          </a:p>
          <a:p>
            <a:r>
              <a:rPr lang="en-US" dirty="0" smtClean="0">
                <a:solidFill>
                  <a:schemeClr val="tx1">
                    <a:lumMod val="75000"/>
                  </a:schemeClr>
                </a:solidFill>
              </a:rPr>
              <a:t>Provides structure </a:t>
            </a:r>
            <a:endParaRPr lang="en-US" b="0" dirty="0" smtClean="0">
              <a:solidFill>
                <a:schemeClr val="tx1">
                  <a:lumMod val="75000"/>
                </a:schemeClr>
              </a:solidFill>
            </a:endParaRPr>
          </a:p>
          <a:p>
            <a:r>
              <a:rPr lang="en-US" dirty="0" smtClean="0">
                <a:solidFill>
                  <a:schemeClr val="tx1">
                    <a:lumMod val="75000"/>
                  </a:schemeClr>
                </a:solidFill>
              </a:rPr>
              <a:t>Handles the technical implementation of a space</a:t>
            </a:r>
          </a:p>
          <a:p>
            <a:r>
              <a:rPr lang="en-US" dirty="0" smtClean="0">
                <a:solidFill>
                  <a:schemeClr val="tx1">
                    <a:lumMod val="75000"/>
                  </a:schemeClr>
                </a:solidFill>
              </a:rPr>
              <a:t>Integrates inter-disciplinary elements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Meaningful Play</a:t>
            </a:r>
            <a:endParaRPr lang="en-US" dirty="0"/>
          </a:p>
        </p:txBody>
      </p:sp>
      <p:sp>
        <p:nvSpPr>
          <p:cNvPr id="3" name="Content Placeholder 2"/>
          <p:cNvSpPr>
            <a:spLocks noGrp="1"/>
          </p:cNvSpPr>
          <p:nvPr>
            <p:ph idx="1"/>
          </p:nvPr>
        </p:nvSpPr>
        <p:spPr>
          <a:xfrm>
            <a:off x="2057400" y="1905000"/>
            <a:ext cx="6858000" cy="4721292"/>
          </a:xfrm>
        </p:spPr>
        <p:txBody>
          <a:bodyPr/>
          <a:lstStyle/>
          <a:p>
            <a:pPr>
              <a:buNone/>
            </a:pPr>
            <a:r>
              <a:rPr lang="en-US" dirty="0" smtClean="0"/>
              <a:t>“Meaningful play emerges from the interaction between players and the systems of the game, as well as from the context in which the game is played.”</a:t>
            </a:r>
          </a:p>
          <a:p>
            <a:pPr>
              <a:buNone/>
            </a:pPr>
            <a:r>
              <a:rPr lang="en-US" dirty="0" smtClean="0"/>
              <a:t>(Rules of Play)</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Meaningful Play</a:t>
            </a:r>
            <a:endParaRPr lang="en-US" dirty="0"/>
          </a:p>
        </p:txBody>
      </p:sp>
      <p:sp>
        <p:nvSpPr>
          <p:cNvPr id="3" name="Content Placeholder 2"/>
          <p:cNvSpPr>
            <a:spLocks noGrp="1"/>
          </p:cNvSpPr>
          <p:nvPr>
            <p:ph idx="1"/>
          </p:nvPr>
        </p:nvSpPr>
        <p:spPr>
          <a:xfrm>
            <a:off x="2057400" y="1524000"/>
            <a:ext cx="6858000" cy="4573560"/>
          </a:xfrm>
        </p:spPr>
        <p:txBody>
          <a:bodyPr/>
          <a:lstStyle/>
          <a:p>
            <a:r>
              <a:rPr lang="en-US" dirty="0" smtClean="0"/>
              <a:t>We don't want arbitrary play.</a:t>
            </a:r>
          </a:p>
          <a:p>
            <a:r>
              <a:rPr lang="en-US" dirty="0" smtClean="0"/>
              <a:t>Practically: our game must have well-connected game systems</a:t>
            </a:r>
          </a:p>
          <a:p>
            <a:r>
              <a:rPr lang="en-US" dirty="0" smtClean="0"/>
              <a:t>The LD connects elements</a:t>
            </a:r>
          </a:p>
          <a:p>
            <a:pPr lvl="1"/>
            <a:r>
              <a:rPr lang="en-US" dirty="0" smtClean="0"/>
              <a:t>the player is engaged</a:t>
            </a:r>
          </a:p>
          <a:p>
            <a:pPr lvl="1"/>
            <a:r>
              <a:rPr lang="en-US" dirty="0" smtClean="0"/>
              <a:t>compelled to make decisions</a:t>
            </a:r>
          </a:p>
          <a:p>
            <a:pPr lvl="1"/>
            <a:r>
              <a:rPr lang="en-US" dirty="0" smtClean="0"/>
              <a:t>choices feel interesting to him</a:t>
            </a:r>
          </a:p>
        </p:txBody>
      </p:sp>
      <p:sp>
        <p:nvSpPr>
          <p:cNvPr id="4" name="TextBox 3"/>
          <p:cNvSpPr txBox="1"/>
          <p:nvPr/>
        </p:nvSpPr>
        <p:spPr>
          <a:xfrm>
            <a:off x="76200" y="4724400"/>
            <a:ext cx="2057400" cy="1938992"/>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12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b="1" dirty="0" smtClean="0">
                <a:solidFill>
                  <a:srgbClr val="000000"/>
                </a:solidFill>
                <a:latin typeface="Bradley Hand ITC" pitchFamily="66" charset="0"/>
              </a:rPr>
              <a:t>“Creates </a:t>
            </a:r>
            <a:r>
              <a:rPr lang="en-US" b="1" dirty="0" err="1" smtClean="0">
                <a:solidFill>
                  <a:srgbClr val="000000"/>
                </a:solidFill>
                <a:latin typeface="Bradley Hand ITC" pitchFamily="66" charset="0"/>
              </a:rPr>
              <a:t>gameplay</a:t>
            </a:r>
            <a:r>
              <a:rPr lang="en-US" b="1" dirty="0" smtClean="0">
                <a:solidFill>
                  <a:srgbClr val="000000"/>
                </a:solidFill>
                <a:latin typeface="Bradley Hand ITC" pitchFamily="66" charset="0"/>
              </a:rPr>
              <a:t> through </a:t>
            </a:r>
            <a:r>
              <a:rPr lang="en-US" b="1" u="sng" dirty="0" smtClean="0">
                <a:solidFill>
                  <a:srgbClr val="000000"/>
                </a:solidFill>
                <a:latin typeface="Bradley Hand ITC" pitchFamily="66" charset="0"/>
              </a:rPr>
              <a:t>environment</a:t>
            </a:r>
            <a:r>
              <a:rPr lang="en-US" b="1" dirty="0" smtClean="0">
                <a:solidFill>
                  <a:srgbClr val="000000"/>
                </a:solidFill>
                <a:latin typeface="Bradley Hand ITC" pitchFamily="66" charset="0"/>
              </a:rPr>
              <a:t> and </a:t>
            </a:r>
            <a:r>
              <a:rPr lang="en-US" b="1" u="sng" dirty="0" smtClean="0">
                <a:solidFill>
                  <a:srgbClr val="000000"/>
                </a:solidFill>
                <a:latin typeface="Bradley Hand ITC" pitchFamily="66" charset="0"/>
              </a:rPr>
              <a:t>systems</a:t>
            </a:r>
            <a:r>
              <a:rPr lang="en-US" b="1" dirty="0" smtClean="0">
                <a:solidFill>
                  <a:srgbClr val="000000"/>
                </a:solidFill>
                <a:latin typeface="Bradley Hand ITC" pitchFamily="66"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Systems</a:t>
            </a:r>
            <a:endParaRPr lang="en-US" dirty="0"/>
          </a:p>
        </p:txBody>
      </p:sp>
      <p:sp>
        <p:nvSpPr>
          <p:cNvPr id="3" name="Content Placeholder 2"/>
          <p:cNvSpPr>
            <a:spLocks noGrp="1"/>
          </p:cNvSpPr>
          <p:nvPr>
            <p:ph idx="1"/>
          </p:nvPr>
        </p:nvSpPr>
        <p:spPr>
          <a:xfrm>
            <a:off x="1981200" y="1524000"/>
            <a:ext cx="6858000" cy="3440942"/>
          </a:xfrm>
        </p:spPr>
        <p:txBody>
          <a:bodyPr/>
          <a:lstStyle/>
          <a:p>
            <a:r>
              <a:rPr lang="en-US" dirty="0" smtClean="0"/>
              <a:t>Building blocks: game systems</a:t>
            </a:r>
          </a:p>
          <a:p>
            <a:r>
              <a:rPr lang="en-US" dirty="0" smtClean="0"/>
              <a:t>Examples of game systems:</a:t>
            </a:r>
          </a:p>
          <a:p>
            <a:pPr lvl="1"/>
            <a:r>
              <a:rPr lang="en-US" dirty="0" smtClean="0"/>
              <a:t>Guns</a:t>
            </a:r>
          </a:p>
          <a:p>
            <a:pPr lvl="1"/>
            <a:r>
              <a:rPr lang="en-US" dirty="0" smtClean="0"/>
              <a:t>Item Pickups</a:t>
            </a:r>
          </a:p>
          <a:p>
            <a:pPr lvl="1"/>
            <a:r>
              <a:rPr lang="en-US" dirty="0" smtClean="0"/>
              <a:t>Enemies</a:t>
            </a:r>
          </a:p>
          <a:p>
            <a:pPr lvl="1"/>
            <a:r>
              <a:rPr lang="en-US" dirty="0" smtClean="0"/>
              <a:t>Movement</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Systems</a:t>
            </a:r>
            <a:endParaRPr lang="en-US" dirty="0"/>
          </a:p>
        </p:txBody>
      </p:sp>
      <p:sp>
        <p:nvSpPr>
          <p:cNvPr id="3" name="Content Placeholder 2"/>
          <p:cNvSpPr>
            <a:spLocks noGrp="1"/>
          </p:cNvSpPr>
          <p:nvPr>
            <p:ph idx="1"/>
          </p:nvPr>
        </p:nvSpPr>
        <p:spPr>
          <a:xfrm>
            <a:off x="2057400" y="1905001"/>
            <a:ext cx="6858000" cy="4571999"/>
          </a:xfrm>
        </p:spPr>
        <p:txBody>
          <a:bodyPr/>
          <a:lstStyle/>
          <a:p>
            <a:r>
              <a:rPr lang="en-US" dirty="0" smtClean="0"/>
              <a:t>“A group of interacting, </a:t>
            </a:r>
            <a:r>
              <a:rPr lang="en-US" dirty="0" err="1" smtClean="0"/>
              <a:t>interelated</a:t>
            </a:r>
            <a:r>
              <a:rPr lang="en-US" dirty="0" smtClean="0"/>
              <a:t>, or interdependent elements forming a complex whole.”</a:t>
            </a:r>
          </a:p>
          <a:p>
            <a:pPr>
              <a:buNone/>
            </a:pPr>
            <a:r>
              <a:rPr lang="en-US" dirty="0" smtClean="0"/>
              <a:t>(Rules of Play)</a:t>
            </a:r>
          </a:p>
          <a:p>
            <a:endParaRPr lang="en-US" dirty="0" smtClean="0"/>
          </a:p>
          <a:p>
            <a:r>
              <a:rPr lang="en-US" dirty="0" smtClean="0"/>
              <a:t>A collection of properties and behaviors</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Game Systems</a:t>
            </a:r>
            <a:endParaRPr lang="en-US" dirty="0"/>
          </a:p>
        </p:txBody>
      </p:sp>
      <p:sp>
        <p:nvSpPr>
          <p:cNvPr id="3" name="Content Placeholder 2"/>
          <p:cNvSpPr>
            <a:spLocks noGrp="1"/>
          </p:cNvSpPr>
          <p:nvPr>
            <p:ph idx="1"/>
          </p:nvPr>
        </p:nvSpPr>
        <p:spPr>
          <a:xfrm>
            <a:off x="2057400" y="1676400"/>
            <a:ext cx="6858000" cy="5016758"/>
          </a:xfrm>
        </p:spPr>
        <p:txBody>
          <a:bodyPr/>
          <a:lstStyle/>
          <a:p>
            <a:r>
              <a:rPr lang="en-US" dirty="0" smtClean="0"/>
              <a:t>Game systems don’t like isolation:</a:t>
            </a:r>
          </a:p>
          <a:p>
            <a:pPr lvl="1"/>
            <a:r>
              <a:rPr lang="en-US" dirty="0" smtClean="0"/>
              <a:t>A rocket launcher shoots rockets</a:t>
            </a:r>
          </a:p>
          <a:p>
            <a:pPr lvl="1"/>
            <a:r>
              <a:rPr lang="en-US" dirty="0" smtClean="0"/>
              <a:t>Doesn’t serve a real purpose</a:t>
            </a:r>
          </a:p>
          <a:p>
            <a:pPr lvl="1"/>
            <a:r>
              <a:rPr lang="en-US" dirty="0" smtClean="0"/>
              <a:t>Adding enemies gives us a target</a:t>
            </a:r>
          </a:p>
          <a:p>
            <a:pPr lvl="1"/>
            <a:r>
              <a:rPr lang="en-US" dirty="0" smtClean="0"/>
              <a:t>We create play</a:t>
            </a:r>
          </a:p>
          <a:p>
            <a:r>
              <a:rPr lang="en-US" dirty="0" smtClean="0"/>
              <a:t>Game systems come to life in combination</a:t>
            </a:r>
          </a:p>
          <a:p>
            <a:r>
              <a:rPr lang="en-US" dirty="0" smtClean="0"/>
              <a:t>Well-connected systems = compelling </a:t>
            </a:r>
            <a:r>
              <a:rPr lang="en-US" dirty="0" err="1" smtClean="0"/>
              <a:t>gameplay</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1295400" y="227737"/>
            <a:ext cx="7620000" cy="839063"/>
          </a:xfrm>
          <a:prstGeom prst="rect">
            <a:avLst/>
          </a:prstGeom>
          <a:solidFill>
            <a:srgbClr val="FFFF99"/>
          </a:solidFill>
          <a:ln w="9525">
            <a:solidFill>
              <a:srgbClr val="F6F8A0"/>
            </a:solidFill>
            <a:miter lim="800000"/>
            <a:headEnd/>
            <a:tailEnd/>
          </a:ln>
          <a:effectLst>
            <a:outerShdw blurRad="203200" dist="139700" dir="2700000" algn="tl" rotWithShape="0">
              <a:prstClr val="black">
                <a:alpha val="40000"/>
              </a:prstClr>
            </a:outerShdw>
          </a:effectLst>
          <a:scene3d>
            <a:camera prst="orthographicFront">
              <a:rot lat="0" lon="0" rev="60000"/>
            </a:camera>
            <a:lightRig rig="threePt" dir="t"/>
          </a:scene3d>
        </p:spPr>
        <p:txBody>
          <a:bodyPr vert="horz" wrap="square" lIns="91440" tIns="45720" rIns="91440" bIns="45720" numCol="1" anchor="ctr" anchorCtr="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5400" b="1" i="0" u="none" strike="noStrike" kern="0" cap="none" spc="0" normalizeH="0" baseline="0" noProof="0" dirty="0" smtClean="0">
                <a:ln>
                  <a:noFill/>
                </a:ln>
                <a:solidFill>
                  <a:srgbClr val="000000"/>
                </a:solidFill>
                <a:effectLst/>
                <a:uLnTx/>
                <a:uFillTx/>
                <a:latin typeface="Bradley Hand ITC" pitchFamily="66" charset="0"/>
                <a:ea typeface="ヒラギノ角ゴ Pro W3" pitchFamily="80" charset="-128"/>
                <a:cs typeface="Bradley Hand ITC" pitchFamily="66" charset="0"/>
              </a:rPr>
              <a:t>Game</a:t>
            </a:r>
            <a:r>
              <a:rPr kumimoji="0" lang="en-US" sz="5400" b="1" i="0" u="none" strike="noStrike" kern="0" cap="none" spc="0" normalizeH="0" noProof="0" dirty="0" smtClean="0">
                <a:ln>
                  <a:noFill/>
                </a:ln>
                <a:solidFill>
                  <a:srgbClr val="000000"/>
                </a:solidFill>
                <a:effectLst/>
                <a:uLnTx/>
                <a:uFillTx/>
                <a:latin typeface="Bradley Hand ITC" pitchFamily="66" charset="0"/>
                <a:ea typeface="ヒラギノ角ゴ Pro W3" pitchFamily="80" charset="-128"/>
                <a:cs typeface="Bradley Hand ITC" pitchFamily="66" charset="0"/>
              </a:rPr>
              <a:t> Environment</a:t>
            </a:r>
            <a:endParaRPr kumimoji="0" lang="en-US" sz="5400" b="1" i="0" u="none" strike="noStrike" kern="0" cap="none" spc="0" normalizeH="0" baseline="0" noProof="0" dirty="0">
              <a:ln>
                <a:noFill/>
              </a:ln>
              <a:solidFill>
                <a:srgbClr val="000000"/>
              </a:solidFill>
              <a:effectLst/>
              <a:uLnTx/>
              <a:uFillTx/>
              <a:latin typeface="Bradley Hand ITC" pitchFamily="66" charset="0"/>
              <a:ea typeface="ヒラギノ角ゴ Pro W3" pitchFamily="80" charset="-128"/>
              <a:cs typeface="Bradley Hand ITC" pitchFamily="66" charset="0"/>
            </a:endParaRPr>
          </a:p>
        </p:txBody>
      </p:sp>
      <p:pic>
        <p:nvPicPr>
          <p:cNvPr id="4" name="Picture 3" descr="mario_1.jpg"/>
          <p:cNvPicPr>
            <a:picLocks noChangeAspect="1"/>
          </p:cNvPicPr>
          <p:nvPr/>
        </p:nvPicPr>
        <p:blipFill>
          <a:blip r:embed="rId3"/>
          <a:stretch>
            <a:fillRect/>
          </a:stretch>
        </p:blipFill>
        <p:spPr>
          <a:xfrm>
            <a:off x="152400" y="1524000"/>
            <a:ext cx="2438400" cy="24384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ontent Placeholder 2"/>
          <p:cNvSpPr>
            <a:spLocks noGrp="1"/>
          </p:cNvSpPr>
          <p:nvPr>
            <p:ph idx="1"/>
          </p:nvPr>
        </p:nvSpPr>
        <p:spPr>
          <a:xfrm>
            <a:off x="2514600" y="1856768"/>
            <a:ext cx="6400800" cy="3477232"/>
          </a:xfrm>
        </p:spPr>
        <p:txBody>
          <a:bodyPr/>
          <a:lstStyle/>
          <a:p>
            <a:r>
              <a:rPr lang="en-US" dirty="0" smtClean="0"/>
              <a:t>In a void, none of the game systems would work</a:t>
            </a:r>
          </a:p>
          <a:p>
            <a:r>
              <a:rPr lang="en-US" dirty="0" smtClean="0"/>
              <a:t>The LD combines game systems against the background of the level</a:t>
            </a:r>
          </a:p>
          <a:p>
            <a:pPr lvl="1"/>
            <a:r>
              <a:rPr lang="en-US" dirty="0" smtClean="0"/>
              <a:t>the level facilitates </a:t>
            </a:r>
            <a:r>
              <a:rPr lang="en-US" dirty="0" err="1" smtClean="0"/>
              <a:t>gameplay</a:t>
            </a:r>
            <a:endParaRPr lang="en-US" dirty="0" smtClean="0"/>
          </a:p>
        </p:txBody>
      </p:sp>
      <p:pic>
        <p:nvPicPr>
          <p:cNvPr id="5" name="Picture 4" descr="super-mario-flash-2.jpg"/>
          <p:cNvPicPr>
            <a:picLocks noChangeAspect="1"/>
          </p:cNvPicPr>
          <p:nvPr/>
        </p:nvPicPr>
        <p:blipFill>
          <a:blip r:embed="rId4"/>
          <a:stretch>
            <a:fillRect/>
          </a:stretch>
        </p:blipFill>
        <p:spPr>
          <a:xfrm>
            <a:off x="228600" y="4343400"/>
            <a:ext cx="2362200" cy="23622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7400" y="1856768"/>
            <a:ext cx="6858000" cy="3096232"/>
          </a:xfrm>
        </p:spPr>
        <p:txBody>
          <a:bodyPr/>
          <a:lstStyle/>
          <a:p>
            <a:r>
              <a:rPr lang="en-US" dirty="0" smtClean="0"/>
              <a:t>In a void, none of the game systems would work</a:t>
            </a:r>
          </a:p>
          <a:p>
            <a:r>
              <a:rPr lang="en-US" dirty="0" smtClean="0"/>
              <a:t>The LD combines game systems against the background of the level</a:t>
            </a:r>
          </a:p>
          <a:p>
            <a:pPr lvl="1"/>
            <a:r>
              <a:rPr lang="en-US" dirty="0" smtClean="0"/>
              <a:t>the level facilitates </a:t>
            </a:r>
            <a:r>
              <a:rPr lang="en-US" dirty="0" err="1" smtClean="0"/>
              <a:t>gameplay</a:t>
            </a:r>
            <a:endParaRPr lang="en-US" dirty="0" smtClean="0"/>
          </a:p>
        </p:txBody>
      </p:sp>
      <p:sp>
        <p:nvSpPr>
          <p:cNvPr id="6" name="Title 1"/>
          <p:cNvSpPr txBox="1">
            <a:spLocks/>
          </p:cNvSpPr>
          <p:nvPr/>
        </p:nvSpPr>
        <p:spPr bwMode="auto">
          <a:xfrm>
            <a:off x="1295400" y="227737"/>
            <a:ext cx="7620000" cy="839063"/>
          </a:xfrm>
          <a:prstGeom prst="rect">
            <a:avLst/>
          </a:prstGeom>
          <a:solidFill>
            <a:srgbClr val="FFFF99"/>
          </a:solidFill>
          <a:ln w="9525">
            <a:solidFill>
              <a:srgbClr val="F6F8A0"/>
            </a:solidFill>
            <a:miter lim="800000"/>
            <a:headEnd/>
            <a:tailEnd/>
          </a:ln>
          <a:effectLst>
            <a:outerShdw blurRad="203200" dist="139700" dir="2700000" algn="tl" rotWithShape="0">
              <a:prstClr val="black">
                <a:alpha val="40000"/>
              </a:prstClr>
            </a:outerShdw>
          </a:effectLst>
          <a:scene3d>
            <a:camera prst="orthographicFront">
              <a:rot lat="0" lon="0" rev="60000"/>
            </a:camera>
            <a:lightRig rig="threePt" dir="t"/>
          </a:scene3d>
        </p:spPr>
        <p:txBody>
          <a:bodyPr vert="horz" wrap="square" lIns="91440" tIns="45720" rIns="91440" bIns="45720" numCol="1" anchor="ctr" anchorCtr="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5400" b="1" i="0" u="none" strike="noStrike" kern="0" cap="none" spc="0" normalizeH="0" baseline="0" noProof="0" dirty="0" smtClean="0">
                <a:ln>
                  <a:noFill/>
                </a:ln>
                <a:solidFill>
                  <a:srgbClr val="000000"/>
                </a:solidFill>
                <a:effectLst/>
                <a:uLnTx/>
                <a:uFillTx/>
                <a:latin typeface="Bradley Hand ITC" pitchFamily="66" charset="0"/>
                <a:ea typeface="ヒラギノ角ゴ Pro W3" pitchFamily="80" charset="-128"/>
                <a:cs typeface="Bradley Hand ITC" pitchFamily="66" charset="0"/>
              </a:rPr>
              <a:t>Game</a:t>
            </a:r>
            <a:r>
              <a:rPr kumimoji="0" lang="en-US" sz="5400" b="1" i="0" u="none" strike="noStrike" kern="0" cap="none" spc="0" normalizeH="0" noProof="0" dirty="0" smtClean="0">
                <a:ln>
                  <a:noFill/>
                </a:ln>
                <a:solidFill>
                  <a:srgbClr val="000000"/>
                </a:solidFill>
                <a:effectLst/>
                <a:uLnTx/>
                <a:uFillTx/>
                <a:latin typeface="Bradley Hand ITC" pitchFamily="66" charset="0"/>
                <a:ea typeface="ヒラギノ角ゴ Pro W3" pitchFamily="80" charset="-128"/>
                <a:cs typeface="Bradley Hand ITC" pitchFamily="66" charset="0"/>
              </a:rPr>
              <a:t> Environment</a:t>
            </a:r>
            <a:endParaRPr kumimoji="0" lang="en-US" sz="5400" b="1" i="0" u="none" strike="noStrike" kern="0" cap="none" spc="0" normalizeH="0" baseline="0" noProof="0" dirty="0">
              <a:ln>
                <a:noFill/>
              </a:ln>
              <a:solidFill>
                <a:srgbClr val="000000"/>
              </a:solidFill>
              <a:effectLst/>
              <a:uLnTx/>
              <a:uFillTx/>
              <a:latin typeface="Bradley Hand ITC" pitchFamily="66" charset="0"/>
              <a:ea typeface="ヒラギノ角ゴ Pro W3" pitchFamily="80" charset="-128"/>
              <a:cs typeface="Bradley Hand ITC" pitchFamily="66" charset="0"/>
            </a:endParaRPr>
          </a:p>
        </p:txBody>
      </p:sp>
      <p:pic>
        <p:nvPicPr>
          <p:cNvPr id="4" name="Picture 3" descr="mario_1.jpg"/>
          <p:cNvPicPr>
            <a:picLocks noChangeAspect="1"/>
          </p:cNvPicPr>
          <p:nvPr/>
        </p:nvPicPr>
        <p:blipFill>
          <a:blip r:embed="rId3"/>
          <a:stretch>
            <a:fillRect/>
          </a:stretch>
        </p:blipFill>
        <p:spPr>
          <a:xfrm>
            <a:off x="1676400" y="457200"/>
            <a:ext cx="5943600" cy="59436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super-mario-flash-2.jpg"/>
          <p:cNvPicPr>
            <a:picLocks noChangeAspect="1"/>
          </p:cNvPicPr>
          <p:nvPr/>
        </p:nvPicPr>
        <p:blipFill>
          <a:blip r:embed="rId4"/>
          <a:stretch>
            <a:fillRect/>
          </a:stretch>
        </p:blipFill>
        <p:spPr>
          <a:xfrm>
            <a:off x="2286000" y="609600"/>
            <a:ext cx="5943600" cy="59436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geometry-wars-galaxies-20071120053022367.jpg"/>
          <p:cNvPicPr>
            <a:picLocks noChangeAspect="1"/>
          </p:cNvPicPr>
          <p:nvPr/>
        </p:nvPicPr>
        <p:blipFill>
          <a:blip r:embed="rId5"/>
          <a:stretch>
            <a:fillRect/>
          </a:stretch>
        </p:blipFill>
        <p:spPr>
          <a:xfrm>
            <a:off x="228600" y="381000"/>
            <a:ext cx="8599714" cy="60198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4"/>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5"/>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28599"/>
            <a:ext cx="6858000" cy="914401"/>
          </a:xfrm>
        </p:spPr>
        <p:txBody>
          <a:bodyPr/>
          <a:lstStyle/>
          <a:p>
            <a:r>
              <a:rPr lang="en-US" dirty="0" smtClean="0"/>
              <a:t>Game Environment</a:t>
            </a:r>
            <a:endParaRPr lang="en-US" sz="3600" dirty="0"/>
          </a:p>
        </p:txBody>
      </p:sp>
      <p:sp>
        <p:nvSpPr>
          <p:cNvPr id="4" name="Content Placeholder 3"/>
          <p:cNvSpPr>
            <a:spLocks noGrp="1"/>
          </p:cNvSpPr>
          <p:nvPr>
            <p:ph idx="1"/>
          </p:nvPr>
        </p:nvSpPr>
        <p:spPr>
          <a:xfrm>
            <a:off x="2057400" y="1556498"/>
            <a:ext cx="6858000" cy="5149102"/>
          </a:xfrm>
        </p:spPr>
        <p:txBody>
          <a:bodyPr>
            <a:spAutoFit/>
          </a:bodyPr>
          <a:lstStyle/>
          <a:p>
            <a:r>
              <a:rPr lang="en-US" sz="3100" dirty="0" smtClean="0"/>
              <a:t>Constrains and guides player movement through physical properties and ecology </a:t>
            </a:r>
          </a:p>
          <a:p>
            <a:r>
              <a:rPr lang="en-US" sz="3100" dirty="0" smtClean="0"/>
              <a:t>Uses player reference to communicate simulation boundaries and affordance</a:t>
            </a:r>
          </a:p>
          <a:p>
            <a:r>
              <a:rPr lang="en-US" sz="3100" dirty="0" smtClean="0">
                <a:solidFill>
                  <a:schemeClr val="tx1">
                    <a:lumMod val="75000"/>
                  </a:schemeClr>
                </a:solidFill>
              </a:rPr>
              <a:t>Reinforces and shapes player identity</a:t>
            </a:r>
          </a:p>
          <a:p>
            <a:r>
              <a:rPr lang="en-US" sz="3100" dirty="0" smtClean="0">
                <a:solidFill>
                  <a:schemeClr val="tx1">
                    <a:lumMod val="75000"/>
                  </a:schemeClr>
                </a:solidFill>
              </a:rPr>
              <a:t>Provides narrative context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7737"/>
            <a:ext cx="8763000" cy="839063"/>
          </a:xfrm>
        </p:spPr>
        <p:txBody>
          <a:bodyPr/>
          <a:lstStyle/>
          <a:p>
            <a:r>
              <a:rPr lang="en-US" sz="5000" dirty="0" smtClean="0"/>
              <a:t>Physical Properties and Ecology</a:t>
            </a:r>
            <a:endParaRPr lang="en-US" sz="5000" dirty="0"/>
          </a:p>
        </p:txBody>
      </p:sp>
      <p:pic>
        <p:nvPicPr>
          <p:cNvPr id="7" name="Picture 5"/>
          <p:cNvPicPr>
            <a:picLocks noChangeAspect="1" noChangeArrowheads="1"/>
          </p:cNvPicPr>
          <p:nvPr/>
        </p:nvPicPr>
        <p:blipFill>
          <a:blip r:embed="rId3" cstate="print"/>
          <a:srcRect/>
          <a:stretch>
            <a:fillRect/>
          </a:stretch>
        </p:blipFill>
        <p:spPr bwMode="auto">
          <a:xfrm>
            <a:off x="4495800" y="2286000"/>
            <a:ext cx="4421077" cy="29717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480000"/>
            </a:camera>
            <a:lightRig rig="twoPt" dir="t">
              <a:rot lat="0" lon="0" rev="7200000"/>
            </a:lightRig>
          </a:scene3d>
          <a:sp3d contourW="12700">
            <a:bevelT w="25400" h="19050"/>
            <a:contourClr>
              <a:srgbClr val="969696"/>
            </a:contourClr>
          </a:sp3d>
        </p:spPr>
      </p:pic>
      <p:pic>
        <p:nvPicPr>
          <p:cNvPr id="8" name="Picture 4"/>
          <p:cNvPicPr>
            <a:picLocks noChangeAspect="1" noChangeArrowheads="1"/>
          </p:cNvPicPr>
          <p:nvPr/>
        </p:nvPicPr>
        <p:blipFill>
          <a:blip r:embed="rId4" cstate="print"/>
          <a:srcRect/>
          <a:stretch>
            <a:fillRect/>
          </a:stretch>
        </p:blipFill>
        <p:spPr bwMode="auto">
          <a:xfrm>
            <a:off x="228600" y="1524000"/>
            <a:ext cx="4135070" cy="4114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60000"/>
            </a:camera>
            <a:lightRig rig="twoPt" dir="t">
              <a:rot lat="0" lon="0" rev="7200000"/>
            </a:lightRig>
          </a:scene3d>
          <a:sp3d contourW="12700">
            <a:bevelT w="25400" h="19050"/>
            <a:contourClr>
              <a:srgbClr val="969696"/>
            </a:contourClr>
          </a:sp3d>
        </p:spPr>
      </p:pic>
      <p:sp>
        <p:nvSpPr>
          <p:cNvPr id="6" name="Rectangle 2"/>
          <p:cNvSpPr txBox="1">
            <a:spLocks noChangeArrowheads="1"/>
          </p:cNvSpPr>
          <p:nvPr/>
        </p:nvSpPr>
        <p:spPr bwMode="auto">
          <a:xfrm>
            <a:off x="304800" y="5791200"/>
            <a:ext cx="8610599" cy="914400"/>
          </a:xfrm>
          <a:prstGeom prst="rect">
            <a:avLst/>
          </a:prstGeom>
          <a:solidFill>
            <a:srgbClr val="F2F48C"/>
          </a:solidFill>
          <a:ln w="9525">
            <a:noFill/>
            <a:miter lim="800000"/>
            <a:headEnd/>
            <a:tailEnd/>
          </a:ln>
          <a:effectLst>
            <a:outerShdw blurRad="203200" dist="139700" dir="2700000" algn="tl" rotWithShape="0">
              <a:prstClr val="black">
                <a:alpha val="40000"/>
              </a:prstClr>
            </a:outerShdw>
          </a:effectLst>
          <a:scene3d>
            <a:camera prst="orthographicFront">
              <a:rot lat="0" lon="0" rev="21540000"/>
            </a:camera>
            <a:lightRig rig="threePt" dir="t"/>
          </a:scene3d>
        </p:spPr>
        <p:txBody>
          <a:bodyPr vert="horz" wrap="square" lIns="0" tIns="0" rIns="0" bIns="0" numCol="1" anchor="t" anchorCtr="0" compatLnSpc="1">
            <a:prstTxWarp prst="textNoShape">
              <a:avLst/>
            </a:prstTxWarp>
            <a:noAutofit/>
          </a:bodyPr>
          <a:lstStyle/>
          <a:p>
            <a:pPr marL="0" marR="0" lvl="0" indent="0" algn="ctr" defTabSz="914400" rtl="0" eaLnBrk="1" fontAlgn="base" latinLnBrk="0" hangingPunct="1">
              <a:lnSpc>
                <a:spcPct val="95000"/>
              </a:lnSpc>
              <a:spcBef>
                <a:spcPct val="0"/>
              </a:spcBef>
              <a:spcAft>
                <a:spcPct val="0"/>
              </a:spcAft>
              <a:buClrTx/>
              <a:buSzPct val="90000"/>
              <a:buFontTx/>
              <a:buNone/>
              <a:tabLst/>
              <a:defRPr/>
            </a:pPr>
            <a:r>
              <a:rPr kumimoji="0" lang="en-US" sz="2800" b="1" i="0" u="none" strike="noStrike" kern="0" cap="none" spc="0" normalizeH="0" baseline="0" noProof="0" dirty="0" smtClean="0">
                <a:ln>
                  <a:noFill/>
                </a:ln>
                <a:solidFill>
                  <a:srgbClr val="000000"/>
                </a:solidFill>
                <a:effectLst/>
                <a:uLnTx/>
                <a:uFillTx/>
                <a:latin typeface="Bradley Hand ITC" pitchFamily="66" charset="0"/>
                <a:ea typeface="ヒラギノ角ゴ Pro W3" pitchFamily="80" charset="-128"/>
                <a:cs typeface="Miriam Fixed" pitchFamily="49" charset="-79"/>
              </a:rPr>
              <a:t>Constrains and guides player movement through physical properties and ecology.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990600"/>
            <a:ext cx="6858000" cy="2286000"/>
          </a:xfrm>
        </p:spPr>
        <p:txBody>
          <a:bodyPr/>
          <a:lstStyle/>
          <a:p>
            <a:pPr algn="ctr"/>
            <a:r>
              <a:rPr lang="en-US" dirty="0" smtClean="0">
                <a:effectLst>
                  <a:outerShdw blurRad="38100" dist="38100" dir="2700000" algn="tl">
                    <a:srgbClr val="000000">
                      <a:alpha val="43137"/>
                    </a:srgbClr>
                  </a:outerShdw>
                </a:effectLst>
              </a:rPr>
              <a:t>Level Designers,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Core Space Creation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Level Flow</a:t>
            </a:r>
            <a:endParaRPr lang="en-US" dirty="0">
              <a:effectLst>
                <a:outerShdw blurRad="38100" dist="38100" dir="2700000" algn="tl">
                  <a:srgbClr val="000000">
                    <a:alpha val="43137"/>
                  </a:srgbClr>
                </a:outerShdw>
              </a:effectLst>
            </a:endParaRPr>
          </a:p>
        </p:txBody>
      </p:sp>
      <p:pic>
        <p:nvPicPr>
          <p:cNvPr id="3" name="Picture 2" descr="under-construction.gif"/>
          <p:cNvPicPr>
            <a:picLocks noChangeAspect="1"/>
          </p:cNvPicPr>
          <p:nvPr/>
        </p:nvPicPr>
        <p:blipFill>
          <a:blip r:embed="rId3"/>
          <a:stretch>
            <a:fillRect/>
          </a:stretch>
        </p:blipFill>
        <p:spPr>
          <a:xfrm>
            <a:off x="1981200" y="3733800"/>
            <a:ext cx="3333750" cy="3019425"/>
          </a:xfrm>
          <a:prstGeom prst="rect">
            <a:avLst/>
          </a:prstGeom>
        </p:spPr>
      </p:pic>
      <p:sp>
        <p:nvSpPr>
          <p:cNvPr id="4" name="Content Placeholder 2"/>
          <p:cNvSpPr>
            <a:spLocks noGrp="1"/>
          </p:cNvSpPr>
          <p:nvPr>
            <p:ph idx="1"/>
          </p:nvPr>
        </p:nvSpPr>
        <p:spPr>
          <a:xfrm>
            <a:off x="5715000" y="4267200"/>
            <a:ext cx="2438400" cy="1752600"/>
          </a:xfrm>
        </p:spPr>
        <p:txBody>
          <a:bodyPr wrap="square">
            <a:spAutoFit/>
          </a:bodyPr>
          <a:lstStyle/>
          <a:p>
            <a:pPr algn="ctr">
              <a:buNone/>
            </a:pPr>
            <a:r>
              <a:rPr lang="en-US" dirty="0" smtClean="0"/>
              <a:t>Digital </a:t>
            </a:r>
          </a:p>
          <a:p>
            <a:pPr algn="ctr">
              <a:buNone/>
            </a:pPr>
            <a:r>
              <a:rPr lang="en-US" dirty="0" smtClean="0"/>
              <a:t>Ditch</a:t>
            </a:r>
          </a:p>
          <a:p>
            <a:pPr algn="ctr">
              <a:buNone/>
            </a:pPr>
            <a:r>
              <a:rPr lang="en-US" dirty="0" smtClean="0"/>
              <a:t>Digging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7737"/>
            <a:ext cx="8763000" cy="839063"/>
          </a:xfrm>
        </p:spPr>
        <p:txBody>
          <a:bodyPr/>
          <a:lstStyle/>
          <a:p>
            <a:r>
              <a:rPr lang="en-US" sz="5000" dirty="0" smtClean="0"/>
              <a:t>Physical Properties and Ecology</a:t>
            </a:r>
            <a:endParaRPr lang="en-US" sz="5000" dirty="0"/>
          </a:p>
        </p:txBody>
      </p:sp>
      <p:pic>
        <p:nvPicPr>
          <p:cNvPr id="7" name="Picture 5"/>
          <p:cNvPicPr>
            <a:picLocks noChangeAspect="1" noChangeArrowheads="1"/>
          </p:cNvPicPr>
          <p:nvPr/>
        </p:nvPicPr>
        <p:blipFill>
          <a:blip r:embed="rId3" cstate="print"/>
          <a:srcRect/>
          <a:stretch>
            <a:fillRect/>
          </a:stretch>
        </p:blipFill>
        <p:spPr bwMode="auto">
          <a:xfrm>
            <a:off x="4495800" y="2286000"/>
            <a:ext cx="4421077" cy="29717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480000"/>
            </a:camera>
            <a:lightRig rig="twoPt" dir="t">
              <a:rot lat="0" lon="0" rev="7200000"/>
            </a:lightRig>
          </a:scene3d>
          <a:sp3d contourW="12700">
            <a:bevelT w="25400" h="19050"/>
            <a:contourClr>
              <a:srgbClr val="969696"/>
            </a:contourClr>
          </a:sp3d>
        </p:spPr>
      </p:pic>
      <p:pic>
        <p:nvPicPr>
          <p:cNvPr id="8" name="Picture 4"/>
          <p:cNvPicPr>
            <a:picLocks noChangeAspect="1" noChangeArrowheads="1"/>
          </p:cNvPicPr>
          <p:nvPr/>
        </p:nvPicPr>
        <p:blipFill>
          <a:blip r:embed="rId4" cstate="print"/>
          <a:srcRect/>
          <a:stretch>
            <a:fillRect/>
          </a:stretch>
        </p:blipFill>
        <p:spPr bwMode="auto">
          <a:xfrm>
            <a:off x="228600" y="1524000"/>
            <a:ext cx="4135070" cy="4114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60000"/>
            </a:camera>
            <a:lightRig rig="twoPt" dir="t">
              <a:rot lat="0" lon="0" rev="7200000"/>
            </a:lightRig>
          </a:scene3d>
          <a:sp3d contourW="12700">
            <a:bevelT w="25400" h="19050"/>
            <a:contourClr>
              <a:srgbClr val="969696"/>
            </a:contourClr>
          </a:sp3d>
        </p:spPr>
      </p:pic>
      <p:sp>
        <p:nvSpPr>
          <p:cNvPr id="6" name="Rectangle 2"/>
          <p:cNvSpPr txBox="1">
            <a:spLocks noChangeArrowheads="1"/>
          </p:cNvSpPr>
          <p:nvPr/>
        </p:nvSpPr>
        <p:spPr bwMode="auto">
          <a:xfrm>
            <a:off x="304800" y="5791200"/>
            <a:ext cx="8610599" cy="914400"/>
          </a:xfrm>
          <a:prstGeom prst="rect">
            <a:avLst/>
          </a:prstGeom>
          <a:solidFill>
            <a:srgbClr val="F2F48C"/>
          </a:solidFill>
          <a:ln w="9525">
            <a:noFill/>
            <a:miter lim="800000"/>
            <a:headEnd/>
            <a:tailEnd/>
          </a:ln>
          <a:effectLst>
            <a:outerShdw blurRad="203200" dist="139700" dir="2700000" algn="tl" rotWithShape="0">
              <a:prstClr val="black">
                <a:alpha val="40000"/>
              </a:prstClr>
            </a:outerShdw>
          </a:effectLst>
          <a:scene3d>
            <a:camera prst="orthographicFront">
              <a:rot lat="0" lon="0" rev="21540000"/>
            </a:camera>
            <a:lightRig rig="threePt" dir="t"/>
          </a:scene3d>
        </p:spPr>
        <p:txBody>
          <a:bodyPr vert="horz" wrap="square" lIns="0" tIns="0" rIns="0" bIns="0" numCol="1" anchor="t" anchorCtr="0" compatLnSpc="1">
            <a:prstTxWarp prst="textNoShape">
              <a:avLst/>
            </a:prstTxWarp>
            <a:noAutofit/>
          </a:bodyPr>
          <a:lstStyle/>
          <a:p>
            <a:pPr marL="0" marR="0" lvl="0" indent="0" algn="ctr" defTabSz="914400" rtl="0" eaLnBrk="1" fontAlgn="base" latinLnBrk="0" hangingPunct="1">
              <a:lnSpc>
                <a:spcPct val="95000"/>
              </a:lnSpc>
              <a:spcBef>
                <a:spcPct val="0"/>
              </a:spcBef>
              <a:spcAft>
                <a:spcPct val="0"/>
              </a:spcAft>
              <a:buClrTx/>
              <a:buSzPct val="90000"/>
              <a:buFontTx/>
              <a:buNone/>
              <a:tabLst/>
              <a:defRPr/>
            </a:pPr>
            <a:r>
              <a:rPr kumimoji="0" lang="en-US" sz="2800" b="1" i="0" u="none" strike="noStrike" kern="0" cap="none" spc="0" normalizeH="0" baseline="0" noProof="0" dirty="0" smtClean="0">
                <a:ln>
                  <a:noFill/>
                </a:ln>
                <a:solidFill>
                  <a:srgbClr val="000000"/>
                </a:solidFill>
                <a:effectLst/>
                <a:uLnTx/>
                <a:uFillTx/>
                <a:latin typeface="Bradley Hand ITC" pitchFamily="66" charset="0"/>
                <a:ea typeface="ヒラギノ角ゴ Pro W3" pitchFamily="80" charset="-128"/>
                <a:cs typeface="Miriam Fixed" pitchFamily="49" charset="-79"/>
              </a:rPr>
              <a:t>Constrains and guides player movement through physical properties and ecology. </a:t>
            </a:r>
          </a:p>
        </p:txBody>
      </p:sp>
      <p:sp>
        <p:nvSpPr>
          <p:cNvPr id="10" name="Content Placeholder 2"/>
          <p:cNvSpPr>
            <a:spLocks noGrp="1"/>
          </p:cNvSpPr>
          <p:nvPr>
            <p:ph idx="1"/>
          </p:nvPr>
        </p:nvSpPr>
        <p:spPr>
          <a:xfrm>
            <a:off x="1752600" y="1600200"/>
            <a:ext cx="6172200" cy="1766637"/>
          </a:xfrm>
        </p:spPr>
        <p:txBody>
          <a:bodyPr/>
          <a:lstStyle/>
          <a:p>
            <a:pPr algn="ctr">
              <a:buNone/>
            </a:pPr>
            <a:r>
              <a:rPr lang="en-US" dirty="0" smtClean="0"/>
              <a:t>Item placement +</a:t>
            </a:r>
          </a:p>
          <a:p>
            <a:pPr algn="ctr">
              <a:buNone/>
            </a:pPr>
            <a:r>
              <a:rPr lang="en-US" dirty="0" smtClean="0"/>
              <a:t>connected game systems +</a:t>
            </a:r>
          </a:p>
          <a:p>
            <a:pPr algn="ctr">
              <a:buNone/>
            </a:pPr>
            <a:r>
              <a:rPr lang="en-US" dirty="0" smtClean="0"/>
              <a:t>level layout = </a:t>
            </a:r>
            <a:r>
              <a:rPr lang="en-US" dirty="0" err="1" smtClean="0"/>
              <a:t>gameplay</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7400" y="1676400"/>
            <a:ext cx="6858000" cy="4819781"/>
          </a:xfrm>
        </p:spPr>
        <p:txBody>
          <a:bodyPr wrap="square">
            <a:spAutoFit/>
          </a:bodyPr>
          <a:lstStyle/>
          <a:p>
            <a:r>
              <a:rPr lang="en-US" dirty="0" smtClean="0"/>
              <a:t>Physical Properties: walls, stairs etc.</a:t>
            </a:r>
          </a:p>
          <a:p>
            <a:r>
              <a:rPr lang="en-US" dirty="0" smtClean="0"/>
              <a:t>Ecology: item and enemy placement</a:t>
            </a:r>
          </a:p>
          <a:p>
            <a:r>
              <a:rPr lang="en-US" dirty="0" smtClean="0"/>
              <a:t>Game environments = access</a:t>
            </a:r>
          </a:p>
          <a:p>
            <a:r>
              <a:rPr lang="en-US" dirty="0" smtClean="0"/>
              <a:t>Restrictions on access: choice and meaningful play</a:t>
            </a:r>
          </a:p>
        </p:txBody>
      </p:sp>
      <p:sp>
        <p:nvSpPr>
          <p:cNvPr id="5" name="Title 1"/>
          <p:cNvSpPr>
            <a:spLocks noGrp="1"/>
          </p:cNvSpPr>
          <p:nvPr>
            <p:ph type="title"/>
          </p:nvPr>
        </p:nvSpPr>
        <p:spPr>
          <a:xfrm>
            <a:off x="228600" y="227737"/>
            <a:ext cx="8763000" cy="839063"/>
          </a:xfrm>
        </p:spPr>
        <p:txBody>
          <a:bodyPr/>
          <a:lstStyle/>
          <a:p>
            <a:r>
              <a:rPr lang="en-US" sz="5000" dirty="0" smtClean="0"/>
              <a:t>Physical Properties and Ecology</a:t>
            </a:r>
            <a:endParaRPr lang="en-US" sz="5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p:cNvPicPr>
            <a:picLocks noChangeAspect="1" noChangeArrowheads="1"/>
          </p:cNvPicPr>
          <p:nvPr/>
        </p:nvPicPr>
        <p:blipFill>
          <a:blip r:embed="rId3" cstate="print"/>
          <a:srcRect/>
          <a:stretch>
            <a:fillRect/>
          </a:stretch>
        </p:blipFill>
        <p:spPr bwMode="auto">
          <a:xfrm>
            <a:off x="182880" y="1543050"/>
            <a:ext cx="8839200" cy="4972050"/>
          </a:xfrm>
          <a:prstGeom prst="rect">
            <a:avLst/>
          </a:prstGeom>
          <a:solidFill>
            <a:srgbClr val="FFFFFF">
              <a:shade val="85000"/>
            </a:srgbClr>
          </a:solidFill>
          <a:ln w="1270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570000"/>
            </a:camera>
            <a:lightRig rig="twoPt" dir="t">
              <a:rot lat="0" lon="0" rev="7200000"/>
            </a:lightRig>
          </a:scene3d>
          <a:sp3d contourW="12700">
            <a:bevelT w="25400" h="19050"/>
            <a:contourClr>
              <a:srgbClr val="969696"/>
            </a:contourClr>
          </a:sp3d>
        </p:spPr>
      </p:pic>
      <p:sp>
        <p:nvSpPr>
          <p:cNvPr id="9" name="TextBox 8"/>
          <p:cNvSpPr txBox="1"/>
          <p:nvPr/>
        </p:nvSpPr>
        <p:spPr>
          <a:xfrm>
            <a:off x="114300" y="5767369"/>
            <a:ext cx="8915400" cy="784830"/>
          </a:xfrm>
          <a:prstGeom prst="rect">
            <a:avLst/>
          </a:prstGeom>
          <a:solidFill>
            <a:srgbClr val="FFFFFF"/>
          </a:solidFill>
          <a:ln>
            <a:noFill/>
          </a:ln>
          <a:effectLst/>
          <a:scene3d>
            <a:camera prst="orthographicFront">
              <a:rot lat="0" lon="0" rev="2157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lIns="82296" tIns="41148" rIns="82296" bIns="41148" rtlCol="0">
            <a:spAutoFit/>
          </a:bodyPr>
          <a:lstStyle/>
          <a:p>
            <a:pPr algn="ctr">
              <a:lnSpc>
                <a:spcPct val="95000"/>
              </a:lnSpc>
              <a:defRPr/>
            </a:pPr>
            <a:r>
              <a:rPr lang="en-US" b="1" dirty="0" smtClean="0">
                <a:solidFill>
                  <a:srgbClr val="000000"/>
                </a:solidFill>
                <a:latin typeface="Miriam Fixed" pitchFamily="49" charset="-79"/>
                <a:cs typeface="Miriam Fixed" pitchFamily="49" charset="-79"/>
              </a:rPr>
              <a:t>Environments communicate via</a:t>
            </a:r>
          </a:p>
          <a:p>
            <a:pPr algn="ctr">
              <a:lnSpc>
                <a:spcPct val="95000"/>
              </a:lnSpc>
              <a:defRPr/>
            </a:pPr>
            <a:r>
              <a:rPr lang="en-US" b="1" dirty="0" smtClean="0">
                <a:solidFill>
                  <a:srgbClr val="000000"/>
                </a:solidFill>
                <a:latin typeface="Miriam Fixed" pitchFamily="49" charset="-79"/>
                <a:cs typeface="Miriam Fixed" pitchFamily="49" charset="-79"/>
              </a:rPr>
              <a:t>familiar player reference.</a:t>
            </a:r>
          </a:p>
        </p:txBody>
      </p:sp>
      <p:sp>
        <p:nvSpPr>
          <p:cNvPr id="10" name="TextBox 9"/>
          <p:cNvSpPr txBox="1"/>
          <p:nvPr/>
        </p:nvSpPr>
        <p:spPr>
          <a:xfrm>
            <a:off x="114300" y="274320"/>
            <a:ext cx="8915400" cy="852541"/>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3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lIns="82296" tIns="41148" rIns="82296" bIns="41148" rtlCol="0">
            <a:spAutoFit/>
          </a:bodyPr>
          <a:lstStyle/>
          <a:p>
            <a:pPr algn="ctr"/>
            <a:r>
              <a:rPr lang="en-US" sz="5000" b="1" dirty="0" smtClean="0">
                <a:solidFill>
                  <a:srgbClr val="000000"/>
                </a:solidFill>
                <a:latin typeface="Bradley Hand ITC" pitchFamily="66" charset="0"/>
              </a:rPr>
              <a:t>Communicate Affordance</a:t>
            </a:r>
            <a:endParaRPr lang="en-US" sz="5000" b="1" dirty="0">
              <a:latin typeface="Bradley Hand ITC" pitchFamily="66" charset="0"/>
            </a:endParaRPr>
          </a:p>
        </p:txBody>
      </p:sp>
      <p:sp>
        <p:nvSpPr>
          <p:cNvPr id="6" name="TextBox 5"/>
          <p:cNvSpPr txBox="1"/>
          <p:nvPr/>
        </p:nvSpPr>
        <p:spPr>
          <a:xfrm>
            <a:off x="1074420" y="4594860"/>
            <a:ext cx="1851660" cy="637097"/>
          </a:xfrm>
          <a:prstGeom prst="rect">
            <a:avLst/>
          </a:prstGeom>
          <a:solidFill>
            <a:schemeClr val="accent6">
              <a:lumMod val="20000"/>
              <a:lumOff val="80000"/>
            </a:schemeClr>
          </a:solidFill>
          <a:ln>
            <a:noFill/>
          </a:ln>
          <a:effectLst>
            <a:outerShdw blurRad="203200" dist="139700" dir="2700000" algn="tl" rotWithShape="0">
              <a:prstClr val="black">
                <a:alpha val="80000"/>
              </a:prstClr>
            </a:outerShdw>
          </a:effectLst>
          <a:scene3d>
            <a:camera prst="orthographicFront">
              <a:rot lat="0" lon="0" rev="6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lIns="82296" tIns="41148" rIns="82296" bIns="41148" rtlCol="0">
            <a:spAutoFit/>
          </a:bodyPr>
          <a:lstStyle/>
          <a:p>
            <a:pPr algn="ctr"/>
            <a:r>
              <a:rPr lang="en-US" sz="1800" b="1" dirty="0" smtClean="0">
                <a:solidFill>
                  <a:srgbClr val="000000"/>
                </a:solidFill>
                <a:latin typeface="Bradley Hand ITC" pitchFamily="66" charset="0"/>
              </a:rPr>
              <a:t>Tickets point</a:t>
            </a:r>
          </a:p>
          <a:p>
            <a:pPr algn="ctr"/>
            <a:r>
              <a:rPr lang="en-US" sz="1800" b="1" dirty="0" smtClean="0">
                <a:solidFill>
                  <a:srgbClr val="000000"/>
                </a:solidFill>
                <a:latin typeface="Bradley Hand ITC" pitchFamily="66" charset="0"/>
              </a:rPr>
              <a:t>towards register</a:t>
            </a:r>
            <a:endParaRPr lang="en-US" sz="1800" b="1" dirty="0">
              <a:latin typeface="Bradley Hand ITC" pitchFamily="66" charset="0"/>
            </a:endParaRPr>
          </a:p>
        </p:txBody>
      </p:sp>
      <p:sp>
        <p:nvSpPr>
          <p:cNvPr id="7" name="TextBox 6"/>
          <p:cNvSpPr txBox="1"/>
          <p:nvPr/>
        </p:nvSpPr>
        <p:spPr>
          <a:xfrm>
            <a:off x="3268980" y="1714500"/>
            <a:ext cx="1371600" cy="637097"/>
          </a:xfrm>
          <a:prstGeom prst="rect">
            <a:avLst/>
          </a:prstGeom>
          <a:solidFill>
            <a:schemeClr val="accent6">
              <a:lumMod val="20000"/>
              <a:lumOff val="80000"/>
            </a:schemeClr>
          </a:solidFill>
          <a:ln>
            <a:noFill/>
          </a:ln>
          <a:effectLst>
            <a:outerShdw blurRad="203200" dist="139700" dir="2700000" algn="tl" rotWithShape="0">
              <a:prstClr val="black">
                <a:alpha val="80000"/>
              </a:prstClr>
            </a:outerShdw>
          </a:effectLst>
          <a:scene3d>
            <a:camera prst="orthographicFront">
              <a:rot lat="0" lon="0" rev="2154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lIns="82296" tIns="41148" rIns="82296" bIns="41148" rtlCol="0">
            <a:spAutoFit/>
          </a:bodyPr>
          <a:lstStyle/>
          <a:p>
            <a:pPr algn="ctr"/>
            <a:r>
              <a:rPr lang="en-US" sz="1800" b="1" dirty="0" smtClean="0">
                <a:solidFill>
                  <a:srgbClr val="000000"/>
                </a:solidFill>
                <a:latin typeface="Bradley Hand ITC" pitchFamily="66" charset="0"/>
              </a:rPr>
              <a:t>Sign points</a:t>
            </a:r>
          </a:p>
          <a:p>
            <a:pPr algn="ctr"/>
            <a:r>
              <a:rPr lang="en-US" sz="1800" b="1" dirty="0" smtClean="0">
                <a:solidFill>
                  <a:srgbClr val="000000"/>
                </a:solidFill>
                <a:latin typeface="Bradley Hand ITC" pitchFamily="66" charset="0"/>
              </a:rPr>
              <a:t>out alcohol</a:t>
            </a:r>
            <a:endParaRPr lang="en-US" sz="1800" b="1" dirty="0">
              <a:latin typeface="Bradley Hand ITC"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4"/>
          <p:cNvPicPr>
            <a:picLocks noChangeAspect="1" noChangeArrowheads="1"/>
          </p:cNvPicPr>
          <p:nvPr/>
        </p:nvPicPr>
        <p:blipFill>
          <a:blip r:embed="rId3" cstate="print"/>
          <a:srcRect/>
          <a:stretch>
            <a:fillRect/>
          </a:stretch>
        </p:blipFill>
        <p:spPr bwMode="auto">
          <a:xfrm>
            <a:off x="174308" y="1645920"/>
            <a:ext cx="8786813" cy="49434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570000"/>
            </a:camera>
            <a:lightRig rig="twoPt" dir="t">
              <a:rot lat="0" lon="0" rev="7200000"/>
            </a:lightRig>
          </a:scene3d>
          <a:sp3d contourW="12700">
            <a:bevelT w="25400" h="19050"/>
            <a:contourClr>
              <a:srgbClr val="969696"/>
            </a:contourClr>
          </a:sp3d>
        </p:spPr>
      </p:pic>
      <p:sp>
        <p:nvSpPr>
          <p:cNvPr id="5" name="TextBox 4"/>
          <p:cNvSpPr txBox="1"/>
          <p:nvPr/>
        </p:nvSpPr>
        <p:spPr>
          <a:xfrm>
            <a:off x="114300" y="274320"/>
            <a:ext cx="8915400" cy="692497"/>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3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lIns="82296" tIns="41148" rIns="82296" bIns="41148" rtlCol="0">
            <a:spAutoFit/>
          </a:bodyPr>
          <a:lstStyle/>
          <a:p>
            <a:pPr algn="ctr"/>
            <a:r>
              <a:rPr lang="en-US" sz="4000" b="1" dirty="0" smtClean="0">
                <a:solidFill>
                  <a:srgbClr val="000000"/>
                </a:solidFill>
                <a:latin typeface="Bradley Hand ITC" pitchFamily="66" charset="0"/>
              </a:rPr>
              <a:t>Communicate Simulation Boundaries</a:t>
            </a:r>
            <a:endParaRPr lang="en-US" sz="4000" b="1" dirty="0">
              <a:latin typeface="Bradley Hand ITC" pitchFamily="66" charset="0"/>
            </a:endParaRPr>
          </a:p>
        </p:txBody>
      </p:sp>
      <p:sp>
        <p:nvSpPr>
          <p:cNvPr id="4" name="TextBox 3"/>
          <p:cNvSpPr txBox="1"/>
          <p:nvPr/>
        </p:nvSpPr>
        <p:spPr>
          <a:xfrm>
            <a:off x="4572000" y="3017520"/>
            <a:ext cx="1851660" cy="360099"/>
          </a:xfrm>
          <a:prstGeom prst="rect">
            <a:avLst/>
          </a:prstGeom>
          <a:solidFill>
            <a:schemeClr val="accent6">
              <a:lumMod val="20000"/>
              <a:lumOff val="80000"/>
            </a:schemeClr>
          </a:solidFill>
          <a:ln>
            <a:noFill/>
          </a:ln>
          <a:effectLst>
            <a:outerShdw blurRad="203200" dist="139700" dir="2700000" algn="tl" rotWithShape="0">
              <a:prstClr val="black">
                <a:alpha val="80000"/>
              </a:prstClr>
            </a:outerShdw>
          </a:effectLst>
          <a:scene3d>
            <a:camera prst="orthographicFront">
              <a:rot lat="0" lon="0" rev="6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lIns="82296" tIns="41148" rIns="82296" bIns="41148" rtlCol="0">
            <a:spAutoFit/>
          </a:bodyPr>
          <a:lstStyle/>
          <a:p>
            <a:pPr algn="ctr"/>
            <a:r>
              <a:rPr lang="en-US" sz="1800" b="1" dirty="0" smtClean="0">
                <a:solidFill>
                  <a:srgbClr val="000000"/>
                </a:solidFill>
                <a:latin typeface="Bradley Hand ITC" pitchFamily="66" charset="0"/>
              </a:rPr>
              <a:t>Can I cut a rug?</a:t>
            </a:r>
            <a:endParaRPr lang="en-US" sz="1800" b="1" dirty="0">
              <a:latin typeface="Bradley Hand ITC" pitchFamily="66" charset="0"/>
            </a:endParaRPr>
          </a:p>
        </p:txBody>
      </p:sp>
      <p:sp>
        <p:nvSpPr>
          <p:cNvPr id="6" name="TextBox 5"/>
          <p:cNvSpPr txBox="1"/>
          <p:nvPr/>
        </p:nvSpPr>
        <p:spPr>
          <a:xfrm>
            <a:off x="114300" y="5864868"/>
            <a:ext cx="8846820" cy="784830"/>
          </a:xfrm>
          <a:prstGeom prst="rect">
            <a:avLst/>
          </a:prstGeom>
          <a:solidFill>
            <a:srgbClr val="FFFFFF"/>
          </a:solidFill>
          <a:ln>
            <a:noFill/>
          </a:ln>
          <a:effectLst/>
          <a:scene3d>
            <a:camera prst="orthographicFront">
              <a:rot lat="0" lon="0" rev="2157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lIns="82296" tIns="41148" rIns="82296" bIns="41148" rtlCol="0">
            <a:spAutoFit/>
          </a:bodyPr>
          <a:lstStyle/>
          <a:p>
            <a:pPr algn="ctr">
              <a:lnSpc>
                <a:spcPct val="95000"/>
              </a:lnSpc>
              <a:defRPr/>
            </a:pPr>
            <a:r>
              <a:rPr lang="en-US" b="1" dirty="0" smtClean="0">
                <a:solidFill>
                  <a:srgbClr val="000000"/>
                </a:solidFill>
                <a:latin typeface="Miriam Fixed" pitchFamily="49" charset="-79"/>
                <a:cs typeface="Miriam Fixed" pitchFamily="49" charset="-79"/>
              </a:rPr>
              <a:t>Environments communicate via</a:t>
            </a:r>
          </a:p>
          <a:p>
            <a:pPr algn="ctr">
              <a:lnSpc>
                <a:spcPct val="95000"/>
              </a:lnSpc>
              <a:defRPr/>
            </a:pPr>
            <a:r>
              <a:rPr lang="en-US" b="1" dirty="0" smtClean="0">
                <a:solidFill>
                  <a:srgbClr val="000000"/>
                </a:solidFill>
                <a:latin typeface="Miriam Fixed" pitchFamily="49" charset="-79"/>
                <a:cs typeface="Miriam Fixed" pitchFamily="49" charset="-79"/>
              </a:rPr>
              <a:t>familiar player reference.</a:t>
            </a:r>
          </a:p>
        </p:txBody>
      </p:sp>
      <p:sp>
        <p:nvSpPr>
          <p:cNvPr id="7" name="TextBox 6"/>
          <p:cNvSpPr txBox="1"/>
          <p:nvPr/>
        </p:nvSpPr>
        <p:spPr>
          <a:xfrm>
            <a:off x="6012180" y="3291840"/>
            <a:ext cx="617220" cy="360099"/>
          </a:xfrm>
          <a:prstGeom prst="rect">
            <a:avLst/>
          </a:prstGeom>
          <a:solidFill>
            <a:schemeClr val="accent6">
              <a:lumMod val="20000"/>
              <a:lumOff val="80000"/>
            </a:schemeClr>
          </a:solidFill>
          <a:ln>
            <a:noFill/>
          </a:ln>
          <a:effectLst>
            <a:outerShdw blurRad="203200" dist="139700" dir="2700000" algn="tl" rotWithShape="0">
              <a:prstClr val="black">
                <a:alpha val="80000"/>
              </a:prstClr>
            </a:outerShdw>
          </a:effectLst>
          <a:scene3d>
            <a:camera prst="orthographicFront">
              <a:rot lat="0" lon="0" rev="2154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lIns="82296" tIns="41148" rIns="82296" bIns="41148" rtlCol="0">
            <a:spAutoFit/>
          </a:bodyPr>
          <a:lstStyle/>
          <a:p>
            <a:pPr algn="ctr"/>
            <a:r>
              <a:rPr lang="en-US" sz="1800" b="1" dirty="0" smtClean="0">
                <a:solidFill>
                  <a:srgbClr val="000000"/>
                </a:solidFill>
                <a:latin typeface="Bradley Hand ITC" pitchFamily="66" charset="0"/>
              </a:rPr>
              <a:t>No.</a:t>
            </a:r>
            <a:endParaRPr lang="en-US" sz="1800" b="1" dirty="0">
              <a:latin typeface="Bradley Hand ITC"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a:spLocks noGrp="1"/>
          </p:cNvSpPr>
          <p:nvPr>
            <p:ph idx="1"/>
          </p:nvPr>
        </p:nvSpPr>
        <p:spPr>
          <a:xfrm>
            <a:off x="228600" y="1447800"/>
            <a:ext cx="8686800" cy="4598182"/>
          </a:xfrm>
        </p:spPr>
        <p:txBody>
          <a:bodyPr wrap="square">
            <a:spAutoFit/>
          </a:bodyPr>
          <a:lstStyle/>
          <a:p>
            <a:pPr>
              <a:buNone/>
            </a:pPr>
            <a:r>
              <a:rPr lang="en-US" dirty="0" smtClean="0"/>
              <a:t>Affordance: The properties of an object which suggest how it can be used and what it does.</a:t>
            </a:r>
          </a:p>
          <a:p>
            <a:pPr>
              <a:buNone/>
            </a:pPr>
            <a:endParaRPr lang="en-US" dirty="0" smtClean="0"/>
          </a:p>
          <a:p>
            <a:pPr>
              <a:buNone/>
            </a:pPr>
            <a:endParaRPr lang="en-US" sz="2000" dirty="0" smtClean="0"/>
          </a:p>
          <a:p>
            <a:pPr>
              <a:buNone/>
            </a:pPr>
            <a:r>
              <a:rPr lang="en-US" dirty="0" smtClean="0"/>
              <a:t>Simulation Boundaries: The line beyond which the imitative representation of a system is discontinued.“</a:t>
            </a:r>
          </a:p>
        </p:txBody>
      </p:sp>
      <p:sp>
        <p:nvSpPr>
          <p:cNvPr id="5" name="TextBox 4"/>
          <p:cNvSpPr txBox="1"/>
          <p:nvPr/>
        </p:nvSpPr>
        <p:spPr>
          <a:xfrm>
            <a:off x="5029200" y="2971800"/>
            <a:ext cx="3733800" cy="1015663"/>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2142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2000" b="1" dirty="0" smtClean="0">
                <a:solidFill>
                  <a:srgbClr val="000000"/>
                </a:solidFill>
                <a:latin typeface="Bradley Hand ITC" pitchFamily="66" charset="0"/>
                <a:cs typeface="Miriam Fixed" pitchFamily="49" charset="-79"/>
              </a:rPr>
              <a:t>Reference: "Helping Your Player's Feel Smart - Puzzles As User Interfaces" (Randy Smith)</a:t>
            </a:r>
            <a:endParaRPr lang="en-US" sz="2000" b="1" dirty="0">
              <a:latin typeface="Bradley Hand ITC" pitchFamily="66" charset="0"/>
            </a:endParaRPr>
          </a:p>
        </p:txBody>
      </p:sp>
      <p:sp>
        <p:nvSpPr>
          <p:cNvPr id="6" name="TextBox 5"/>
          <p:cNvSpPr txBox="1"/>
          <p:nvPr/>
        </p:nvSpPr>
        <p:spPr>
          <a:xfrm>
            <a:off x="4267200" y="5715000"/>
            <a:ext cx="2971800" cy="1015663"/>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12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2000" b="1" dirty="0" smtClean="0">
                <a:solidFill>
                  <a:srgbClr val="000000"/>
                </a:solidFill>
                <a:latin typeface="Bradley Hand ITC" pitchFamily="66" charset="0"/>
                <a:cs typeface="Miriam Fixed" pitchFamily="49" charset="-79"/>
              </a:rPr>
              <a:t>Reference: "The Interesting Thing About Bishops" (Clint Hocking)</a:t>
            </a:r>
            <a:endParaRPr lang="en-US" sz="2000" b="1" dirty="0">
              <a:latin typeface="Bradley Hand ITC" pitchFamily="66" charset="0"/>
            </a:endParaRPr>
          </a:p>
        </p:txBody>
      </p:sp>
      <p:sp>
        <p:nvSpPr>
          <p:cNvPr id="11" name="Title 1"/>
          <p:cNvSpPr>
            <a:spLocks noGrp="1"/>
          </p:cNvSpPr>
          <p:nvPr>
            <p:ph type="title"/>
          </p:nvPr>
        </p:nvSpPr>
        <p:spPr>
          <a:xfrm>
            <a:off x="228600" y="227737"/>
            <a:ext cx="8686800" cy="839063"/>
          </a:xfrm>
        </p:spPr>
        <p:txBody>
          <a:bodyPr/>
          <a:lstStyle/>
          <a:p>
            <a:r>
              <a:rPr lang="en-US" sz="4400" dirty="0" smtClean="0"/>
              <a:t>Affordance Simulation Boundaries</a:t>
            </a:r>
            <a:endParaRPr lang="en-US" sz="4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227737"/>
            <a:ext cx="7620000" cy="839063"/>
          </a:xfrm>
        </p:spPr>
        <p:txBody>
          <a:bodyPr/>
          <a:lstStyle/>
          <a:p>
            <a:r>
              <a:rPr lang="en-US" dirty="0" smtClean="0"/>
              <a:t>In Review</a:t>
            </a:r>
            <a:endParaRPr lang="en-US" dirty="0"/>
          </a:p>
        </p:txBody>
      </p:sp>
      <p:sp>
        <p:nvSpPr>
          <p:cNvPr id="3" name="Content Placeholder 2"/>
          <p:cNvSpPr>
            <a:spLocks noGrp="1"/>
          </p:cNvSpPr>
          <p:nvPr>
            <p:ph idx="1"/>
          </p:nvPr>
        </p:nvSpPr>
        <p:spPr>
          <a:xfrm>
            <a:off x="2057400" y="1221022"/>
            <a:ext cx="6858000" cy="5484578"/>
          </a:xfrm>
        </p:spPr>
        <p:txBody>
          <a:bodyPr/>
          <a:lstStyle/>
          <a:p>
            <a:r>
              <a:rPr lang="en-US" dirty="0" smtClean="0"/>
              <a:t>Level Designers need to know:</a:t>
            </a:r>
          </a:p>
          <a:p>
            <a:pPr lvl="1"/>
            <a:r>
              <a:rPr lang="en-US" dirty="0" smtClean="0"/>
              <a:t>What makes good game systems</a:t>
            </a:r>
          </a:p>
          <a:p>
            <a:pPr lvl="1"/>
            <a:r>
              <a:rPr lang="en-US" dirty="0" smtClean="0"/>
              <a:t>How they connect</a:t>
            </a:r>
          </a:p>
          <a:p>
            <a:pPr lvl="1"/>
            <a:r>
              <a:rPr lang="en-US" dirty="0" smtClean="0"/>
              <a:t>How they create meaningful play</a:t>
            </a:r>
          </a:p>
          <a:p>
            <a:r>
              <a:rPr lang="en-US" dirty="0" smtClean="0"/>
              <a:t>Level designers create meaningful play by</a:t>
            </a:r>
          </a:p>
          <a:p>
            <a:pPr lvl="1"/>
            <a:r>
              <a:rPr lang="en-US" dirty="0" smtClean="0"/>
              <a:t>Combining game systems to create good </a:t>
            </a:r>
            <a:r>
              <a:rPr lang="en-US" dirty="0" err="1" smtClean="0"/>
              <a:t>gameplay</a:t>
            </a:r>
            <a:endParaRPr lang="en-US" dirty="0" smtClean="0"/>
          </a:p>
          <a:p>
            <a:pPr lvl="1"/>
            <a:r>
              <a:rPr lang="en-US" dirty="0" smtClean="0"/>
              <a:t>Creating </a:t>
            </a:r>
            <a:r>
              <a:rPr lang="en-US" dirty="0" err="1" smtClean="0"/>
              <a:t>gameplay</a:t>
            </a:r>
            <a:r>
              <a:rPr lang="en-US" dirty="0" smtClean="0"/>
              <a:t> spaces that compel the player to make decisions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Level</a:t>
            </a:r>
            <a:endParaRPr lang="en-US" dirty="0"/>
          </a:p>
        </p:txBody>
      </p:sp>
      <p:sp>
        <p:nvSpPr>
          <p:cNvPr id="3" name="Content Placeholder 2"/>
          <p:cNvSpPr>
            <a:spLocks noGrp="1"/>
          </p:cNvSpPr>
          <p:nvPr>
            <p:ph idx="1"/>
          </p:nvPr>
        </p:nvSpPr>
        <p:spPr>
          <a:xfrm>
            <a:off x="2057400" y="2209800"/>
            <a:ext cx="6858000" cy="4031873"/>
          </a:xfrm>
        </p:spPr>
        <p:txBody>
          <a:bodyPr/>
          <a:lstStyle/>
          <a:p>
            <a:r>
              <a:rPr lang="en-US" dirty="0" smtClean="0"/>
              <a:t>Simple UDK </a:t>
            </a:r>
            <a:r>
              <a:rPr lang="en-US" dirty="0" err="1" smtClean="0"/>
              <a:t>deathmatch</a:t>
            </a:r>
            <a:r>
              <a:rPr lang="en-US" dirty="0" smtClean="0"/>
              <a:t> level</a:t>
            </a:r>
          </a:p>
          <a:p>
            <a:r>
              <a:rPr lang="en-US" dirty="0" smtClean="0"/>
              <a:t>1-on-1</a:t>
            </a:r>
          </a:p>
          <a:p>
            <a:r>
              <a:rPr lang="en-US" dirty="0" smtClean="0"/>
              <a:t>Ten brushes</a:t>
            </a:r>
          </a:p>
          <a:p>
            <a:r>
              <a:rPr lang="en-US" dirty="0" smtClean="0"/>
              <a:t>Two weapons</a:t>
            </a:r>
          </a:p>
          <a:p>
            <a:r>
              <a:rPr lang="en-US" dirty="0" smtClean="0"/>
              <a:t>One </a:t>
            </a:r>
            <a:r>
              <a:rPr lang="en-US" dirty="0" err="1" smtClean="0"/>
              <a:t>powerup</a:t>
            </a:r>
            <a:endParaRPr lang="en-US" dirty="0" smtClean="0"/>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on1.jpg"/>
          <p:cNvPicPr>
            <a:picLocks noChangeAspect="1"/>
          </p:cNvPicPr>
          <p:nvPr/>
        </p:nvPicPr>
        <p:blipFill>
          <a:blip r:embed="rId3"/>
          <a:stretch>
            <a:fillRect/>
          </a:stretch>
        </p:blipFill>
        <p:spPr>
          <a:xfrm>
            <a:off x="1066800" y="381000"/>
            <a:ext cx="7459142" cy="62484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540000"/>
            </a:camera>
            <a:lightRig rig="twoPt" dir="t">
              <a:rot lat="0" lon="0" rev="7200000"/>
            </a:lightRig>
          </a:scene3d>
          <a:sp3d contourW="12700">
            <a:bevelT w="25400" h="19050"/>
            <a:contourClr>
              <a:srgbClr val="969696"/>
            </a:contourClr>
          </a:sp3d>
        </p:spPr>
      </p:pic>
      <p:sp>
        <p:nvSpPr>
          <p:cNvPr id="2" name="Title 1"/>
          <p:cNvSpPr>
            <a:spLocks noGrp="1"/>
          </p:cNvSpPr>
          <p:nvPr>
            <p:ph type="title"/>
          </p:nvPr>
        </p:nvSpPr>
        <p:spPr/>
        <p:txBody>
          <a:bodyPr/>
          <a:lstStyle/>
          <a:p>
            <a:r>
              <a:rPr lang="en-US" dirty="0" smtClean="0"/>
              <a:t>1-on-1 DM</a:t>
            </a:r>
            <a:endParaRPr lang="en-US" dirty="0"/>
          </a:p>
        </p:txBody>
      </p:sp>
      <p:sp>
        <p:nvSpPr>
          <p:cNvPr id="5" name="Right Arrow 4"/>
          <p:cNvSpPr/>
          <p:nvPr/>
        </p:nvSpPr>
        <p:spPr bwMode="auto">
          <a:xfrm rot="14962396">
            <a:off x="1713115" y="3764273"/>
            <a:ext cx="1143000" cy="381000"/>
          </a:xfrm>
          <a:prstGeom prst="rightArrow">
            <a:avLst/>
          </a:prstGeom>
          <a:solidFill>
            <a:srgbClr val="FF0000">
              <a:alpha val="38824"/>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6" name="Right Arrow 5"/>
          <p:cNvSpPr/>
          <p:nvPr/>
        </p:nvSpPr>
        <p:spPr bwMode="auto">
          <a:xfrm rot="14962396">
            <a:off x="4380115" y="2545073"/>
            <a:ext cx="1143000" cy="381000"/>
          </a:xfrm>
          <a:prstGeom prst="rightArrow">
            <a:avLst/>
          </a:prstGeom>
          <a:solidFill>
            <a:srgbClr val="FF0000">
              <a:alpha val="38824"/>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7" name="Right Arrow 6"/>
          <p:cNvSpPr/>
          <p:nvPr/>
        </p:nvSpPr>
        <p:spPr bwMode="auto">
          <a:xfrm rot="11867374">
            <a:off x="6812675" y="1765698"/>
            <a:ext cx="1143000" cy="381000"/>
          </a:xfrm>
          <a:prstGeom prst="rightArrow">
            <a:avLst/>
          </a:prstGeom>
          <a:solidFill>
            <a:srgbClr val="FF0000">
              <a:alpha val="38824"/>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8" name="Rectangle 7"/>
          <p:cNvSpPr/>
          <p:nvPr/>
        </p:nvSpPr>
        <p:spPr bwMode="auto">
          <a:xfrm rot="20374448">
            <a:off x="3403000" y="1888045"/>
            <a:ext cx="2209800" cy="685800"/>
          </a:xfrm>
          <a:prstGeom prst="rect">
            <a:avLst/>
          </a:prstGeom>
          <a:solidFill>
            <a:srgbClr val="00CC99">
              <a:alpha val="38824"/>
            </a:srgbClr>
          </a:solidFill>
          <a:ln w="9525" cap="flat" cmpd="sng" algn="ctr">
            <a:solidFill>
              <a:srgbClr val="FFFFFF">
                <a:alpha val="36078"/>
              </a:srgbClr>
            </a:solidFill>
            <a:prstDash val="solid"/>
            <a:round/>
            <a:headEnd type="none" w="med" len="med"/>
            <a:tailEnd type="none" w="med" len="med"/>
          </a:ln>
          <a:effectLst/>
          <a:scene3d>
            <a:camera prst="orthographicFront">
              <a:rot lat="3734792" lon="2017219" rev="1517869"/>
            </a:camera>
            <a:lightRig rig="threePt" dir="t"/>
          </a:scene3d>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9" name="Oval 8"/>
          <p:cNvSpPr/>
          <p:nvPr/>
        </p:nvSpPr>
        <p:spPr bwMode="auto">
          <a:xfrm>
            <a:off x="3733800" y="5029200"/>
            <a:ext cx="304800" cy="304800"/>
          </a:xfrm>
          <a:prstGeom prst="ellipse">
            <a:avLst/>
          </a:prstGeom>
          <a:solidFill>
            <a:srgbClr val="0A0AFF">
              <a:alpha val="38824"/>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10" name="Oval 9"/>
          <p:cNvSpPr/>
          <p:nvPr/>
        </p:nvSpPr>
        <p:spPr bwMode="auto">
          <a:xfrm>
            <a:off x="4267200" y="1981200"/>
            <a:ext cx="304800" cy="304800"/>
          </a:xfrm>
          <a:prstGeom prst="ellipse">
            <a:avLst/>
          </a:prstGeom>
          <a:solidFill>
            <a:srgbClr val="0A0AFF">
              <a:alpha val="38824"/>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11" name="Oval 10"/>
          <p:cNvSpPr/>
          <p:nvPr/>
        </p:nvSpPr>
        <p:spPr bwMode="auto">
          <a:xfrm>
            <a:off x="6705600" y="2057400"/>
            <a:ext cx="304800" cy="304800"/>
          </a:xfrm>
          <a:prstGeom prst="ellipse">
            <a:avLst/>
          </a:prstGeom>
          <a:solidFill>
            <a:srgbClr val="0A0AFF">
              <a:alpha val="38824"/>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12" name="Up-Down Arrow 11"/>
          <p:cNvSpPr/>
          <p:nvPr/>
        </p:nvSpPr>
        <p:spPr bwMode="auto">
          <a:xfrm rot="697545">
            <a:off x="3981592" y="2375507"/>
            <a:ext cx="381000" cy="2387761"/>
          </a:xfrm>
          <a:prstGeom prst="upDownArrow">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13" name="Up-Down Arrow 12"/>
          <p:cNvSpPr/>
          <p:nvPr/>
        </p:nvSpPr>
        <p:spPr bwMode="auto">
          <a:xfrm rot="16384738">
            <a:off x="5490843" y="1125857"/>
            <a:ext cx="381000" cy="2048778"/>
          </a:xfrm>
          <a:prstGeom prst="upDownArrow">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
        <p:nvSpPr>
          <p:cNvPr id="14" name="Up-Down Arrow 13"/>
          <p:cNvSpPr/>
          <p:nvPr/>
        </p:nvSpPr>
        <p:spPr bwMode="auto">
          <a:xfrm rot="2748683">
            <a:off x="5264413" y="1880263"/>
            <a:ext cx="381000" cy="3580036"/>
          </a:xfrm>
          <a:prstGeom prst="upDownArrow">
            <a:avLst/>
          </a:prstGeom>
          <a:solidFill>
            <a:srgbClr val="7030A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Verdana" pitchFamily="45"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27737"/>
            <a:ext cx="6934200" cy="839063"/>
          </a:xfrm>
        </p:spPr>
        <p:txBody>
          <a:bodyPr/>
          <a:lstStyle/>
          <a:p>
            <a:r>
              <a:rPr lang="en-US" dirty="0" smtClean="0"/>
              <a:t>Why Is This Fun?</a:t>
            </a:r>
            <a:endParaRPr lang="en-US" dirty="0"/>
          </a:p>
        </p:txBody>
      </p:sp>
      <p:sp>
        <p:nvSpPr>
          <p:cNvPr id="3" name="Content Placeholder 2"/>
          <p:cNvSpPr>
            <a:spLocks noGrp="1"/>
          </p:cNvSpPr>
          <p:nvPr>
            <p:ph idx="1"/>
          </p:nvPr>
        </p:nvSpPr>
        <p:spPr>
          <a:xfrm>
            <a:off x="2057400" y="1828800"/>
            <a:ext cx="6858000" cy="4622804"/>
          </a:xfrm>
        </p:spPr>
        <p:txBody>
          <a:bodyPr/>
          <a:lstStyle/>
          <a:p>
            <a:r>
              <a:rPr lang="en-US" dirty="0" smtClean="0"/>
              <a:t>Designed to</a:t>
            </a:r>
          </a:p>
          <a:p>
            <a:pPr lvl="1"/>
            <a:r>
              <a:rPr lang="en-US" dirty="0" smtClean="0"/>
              <a:t>Force decisions</a:t>
            </a:r>
          </a:p>
          <a:p>
            <a:pPr lvl="1"/>
            <a:r>
              <a:rPr lang="en-US" dirty="0" smtClean="0"/>
              <a:t>Create choice</a:t>
            </a:r>
          </a:p>
          <a:p>
            <a:r>
              <a:rPr lang="en-US" dirty="0" smtClean="0"/>
              <a:t>Access through three choke points</a:t>
            </a:r>
          </a:p>
          <a:p>
            <a:r>
              <a:rPr lang="en-US" dirty="0" smtClean="0"/>
              <a:t>Weighted areas</a:t>
            </a:r>
          </a:p>
          <a:p>
            <a:r>
              <a:rPr lang="en-US" dirty="0" smtClean="0"/>
              <a:t>Level ecology:</a:t>
            </a:r>
          </a:p>
          <a:p>
            <a:pPr lvl="1"/>
            <a:r>
              <a:rPr lang="en-US" dirty="0" smtClean="0"/>
              <a:t>Things player wants</a:t>
            </a:r>
          </a:p>
          <a:p>
            <a:pPr lvl="1"/>
            <a:r>
              <a:rPr lang="en-US" dirty="0" smtClean="0"/>
              <a:t>Things player needs</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should know…</a:t>
            </a:r>
            <a:endParaRPr lang="en-US" dirty="0"/>
          </a:p>
        </p:txBody>
      </p:sp>
      <p:sp>
        <p:nvSpPr>
          <p:cNvPr id="3" name="Content Placeholder 2"/>
          <p:cNvSpPr>
            <a:spLocks noGrp="1"/>
          </p:cNvSpPr>
          <p:nvPr>
            <p:ph idx="1"/>
          </p:nvPr>
        </p:nvSpPr>
        <p:spPr>
          <a:xfrm>
            <a:off x="1905000" y="2209800"/>
            <a:ext cx="7010400" cy="3933384"/>
          </a:xfrm>
        </p:spPr>
        <p:txBody>
          <a:bodyPr/>
          <a:lstStyle/>
          <a:p>
            <a:r>
              <a:rPr lang="en-US" dirty="0" smtClean="0"/>
              <a:t>What the LD does.</a:t>
            </a:r>
          </a:p>
          <a:p>
            <a:r>
              <a:rPr lang="en-US" dirty="0" smtClean="0"/>
              <a:t>What the LD creates.</a:t>
            </a:r>
          </a:p>
          <a:p>
            <a:r>
              <a:rPr lang="en-US" dirty="0" smtClean="0"/>
              <a:t>How the LD creates “fun”.</a:t>
            </a:r>
          </a:p>
          <a:p>
            <a:endParaRPr lang="en-US" dirty="0" smtClean="0"/>
          </a:p>
          <a:p>
            <a:r>
              <a:rPr lang="en-US" dirty="0" smtClean="0"/>
              <a:t>How to expand this knowledge to single-player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990600"/>
            <a:ext cx="6858000" cy="2286000"/>
          </a:xfrm>
        </p:spPr>
        <p:txBody>
          <a:bodyPr/>
          <a:lstStyle/>
          <a:p>
            <a:pPr algn="ctr"/>
            <a:r>
              <a:rPr lang="en-US" dirty="0" smtClean="0">
                <a:effectLst>
                  <a:outerShdw blurRad="38100" dist="38100" dir="2700000" algn="tl">
                    <a:srgbClr val="000000">
                      <a:alpha val="43137"/>
                    </a:srgbClr>
                  </a:outerShdw>
                </a:effectLst>
              </a:rPr>
              <a:t>Level Designers,</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Core Space Creation</a:t>
            </a:r>
            <a:br>
              <a:rPr lang="en-US" dirty="0" smtClean="0">
                <a:effectLst>
                  <a:outerShdw blurRad="38100" dist="38100" dir="2700000" algn="tl">
                    <a:srgbClr val="000000">
                      <a:alpha val="43137"/>
                    </a:srgbClr>
                  </a:outerShdw>
                </a:effectLst>
              </a:rPr>
            </a:br>
            <a:r>
              <a:rPr lang="en-US" dirty="0" smtClean="0">
                <a:effectLst>
                  <a:outerShdw blurRad="38100" dist="38100" dir="2700000" algn="tl">
                    <a:srgbClr val="000000">
                      <a:alpha val="43137"/>
                    </a:srgbClr>
                  </a:outerShdw>
                </a:effectLst>
              </a:rPr>
              <a:t>and Level Flow</a:t>
            </a:r>
            <a:endParaRPr lang="en-US" dirty="0">
              <a:effectLst>
                <a:outerShdw blurRad="38100" dist="38100" dir="2700000" algn="tl">
                  <a:srgbClr val="000000">
                    <a:alpha val="43137"/>
                  </a:srgbClr>
                </a:outerShdw>
              </a:effectLst>
            </a:endParaRPr>
          </a:p>
        </p:txBody>
      </p:sp>
      <p:pic>
        <p:nvPicPr>
          <p:cNvPr id="3" name="Picture 2" descr="under-construction.gif"/>
          <p:cNvPicPr>
            <a:picLocks noChangeAspect="1"/>
          </p:cNvPicPr>
          <p:nvPr/>
        </p:nvPicPr>
        <p:blipFill>
          <a:blip r:embed="rId3"/>
          <a:stretch>
            <a:fillRect/>
          </a:stretch>
        </p:blipFill>
        <p:spPr>
          <a:xfrm>
            <a:off x="1981200" y="3733800"/>
            <a:ext cx="3333750" cy="3019425"/>
          </a:xfrm>
          <a:prstGeom prst="rect">
            <a:avLst/>
          </a:prstGeom>
        </p:spPr>
      </p:pic>
      <p:sp>
        <p:nvSpPr>
          <p:cNvPr id="4" name="Content Placeholder 2"/>
          <p:cNvSpPr>
            <a:spLocks noGrp="1"/>
          </p:cNvSpPr>
          <p:nvPr>
            <p:ph idx="1"/>
          </p:nvPr>
        </p:nvSpPr>
        <p:spPr>
          <a:xfrm>
            <a:off x="5715000" y="4267200"/>
            <a:ext cx="2438400" cy="1752600"/>
          </a:xfrm>
        </p:spPr>
        <p:txBody>
          <a:bodyPr wrap="square">
            <a:spAutoFit/>
          </a:bodyPr>
          <a:lstStyle/>
          <a:p>
            <a:pPr algn="ctr">
              <a:buNone/>
            </a:pPr>
            <a:r>
              <a:rPr lang="en-US" dirty="0" smtClean="0"/>
              <a:t>Digital </a:t>
            </a:r>
          </a:p>
          <a:p>
            <a:pPr algn="ctr">
              <a:buNone/>
            </a:pPr>
            <a:r>
              <a:rPr lang="en-US" dirty="0" smtClean="0"/>
              <a:t>Ditch</a:t>
            </a:r>
          </a:p>
          <a:p>
            <a:pPr algn="ctr">
              <a:buNone/>
            </a:pPr>
            <a:r>
              <a:rPr lang="en-US" dirty="0" smtClean="0"/>
              <a:t>Digging</a:t>
            </a:r>
          </a:p>
        </p:txBody>
      </p:sp>
      <p:pic>
        <p:nvPicPr>
          <p:cNvPr id="5" name="Picture 4" descr="legend_office03.jpg"/>
          <p:cNvPicPr>
            <a:picLocks noChangeAspect="1"/>
          </p:cNvPicPr>
          <p:nvPr/>
        </p:nvPicPr>
        <p:blipFill>
          <a:blip r:embed="rId4"/>
          <a:stretch>
            <a:fillRect/>
          </a:stretch>
        </p:blipFill>
        <p:spPr>
          <a:xfrm>
            <a:off x="304800" y="285750"/>
            <a:ext cx="8458200" cy="63436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2</a:t>
            </a:r>
            <a:endParaRPr lang="en-US" dirty="0"/>
          </a:p>
        </p:txBody>
      </p:sp>
      <p:sp>
        <p:nvSpPr>
          <p:cNvPr id="3" name="Content Placeholder 2"/>
          <p:cNvSpPr>
            <a:spLocks noGrp="1"/>
          </p:cNvSpPr>
          <p:nvPr>
            <p:ph idx="1"/>
          </p:nvPr>
        </p:nvSpPr>
        <p:spPr>
          <a:xfrm>
            <a:off x="2057400" y="3037582"/>
            <a:ext cx="6858000" cy="2259080"/>
          </a:xfrm>
        </p:spPr>
        <p:txBody>
          <a:bodyPr/>
          <a:lstStyle/>
          <a:p>
            <a:r>
              <a:rPr lang="en-US" dirty="0" smtClean="0"/>
              <a:t>Structure</a:t>
            </a:r>
          </a:p>
          <a:p>
            <a:r>
              <a:rPr lang="en-US" dirty="0" smtClean="0"/>
              <a:t>Goals</a:t>
            </a:r>
          </a:p>
          <a:p>
            <a:r>
              <a:rPr lang="en-US" dirty="0" smtClean="0"/>
              <a:t>From preproduction to implementation</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27737"/>
            <a:ext cx="6858000" cy="839063"/>
          </a:xfrm>
        </p:spPr>
        <p:txBody>
          <a:bodyPr/>
          <a:lstStyle/>
          <a:p>
            <a:r>
              <a:rPr lang="en-US" dirty="0" smtClean="0"/>
              <a:t>A Level Designer…</a:t>
            </a:r>
            <a:endParaRPr lang="en-US" sz="3600" dirty="0"/>
          </a:p>
        </p:txBody>
      </p:sp>
      <p:sp>
        <p:nvSpPr>
          <p:cNvPr id="3" name="Content Placeholder 2"/>
          <p:cNvSpPr>
            <a:spLocks noGrp="1"/>
          </p:cNvSpPr>
          <p:nvPr>
            <p:ph idx="1"/>
          </p:nvPr>
        </p:nvSpPr>
        <p:spPr>
          <a:xfrm>
            <a:off x="2057400" y="1752600"/>
            <a:ext cx="6858000" cy="3834896"/>
          </a:xfrm>
        </p:spPr>
        <p:txBody>
          <a:bodyPr/>
          <a:lstStyle/>
          <a:p>
            <a:r>
              <a:rPr lang="en-US" dirty="0" smtClean="0">
                <a:solidFill>
                  <a:schemeClr val="tx1">
                    <a:lumMod val="85000"/>
                  </a:schemeClr>
                </a:solidFill>
              </a:rPr>
              <a:t>Creates </a:t>
            </a:r>
            <a:r>
              <a:rPr lang="en-US" dirty="0" err="1" smtClean="0">
                <a:solidFill>
                  <a:schemeClr val="tx1">
                    <a:lumMod val="85000"/>
                  </a:schemeClr>
                </a:solidFill>
              </a:rPr>
              <a:t>gameplay</a:t>
            </a:r>
            <a:r>
              <a:rPr lang="en-US" dirty="0" smtClean="0">
                <a:solidFill>
                  <a:schemeClr val="tx1">
                    <a:lumMod val="85000"/>
                  </a:schemeClr>
                </a:solidFill>
              </a:rPr>
              <a:t> through environment and systems</a:t>
            </a:r>
          </a:p>
          <a:p>
            <a:r>
              <a:rPr lang="en-US" dirty="0" smtClean="0"/>
              <a:t>Provides structure </a:t>
            </a:r>
            <a:endParaRPr lang="en-US" b="0" dirty="0" smtClean="0"/>
          </a:p>
          <a:p>
            <a:r>
              <a:rPr lang="en-US" dirty="0" smtClean="0">
                <a:solidFill>
                  <a:schemeClr val="tx1">
                    <a:lumMod val="75000"/>
                  </a:schemeClr>
                </a:solidFill>
              </a:rPr>
              <a:t>Handles the technical implementation of a space</a:t>
            </a:r>
          </a:p>
          <a:p>
            <a:r>
              <a:rPr lang="en-US" dirty="0" smtClean="0">
                <a:solidFill>
                  <a:schemeClr val="tx1">
                    <a:lumMod val="75000"/>
                  </a:schemeClr>
                </a:solidFill>
              </a:rPr>
              <a:t>Integrates inter-disciplinary elements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a:t>
            </a:r>
            <a:endParaRPr lang="en-US" dirty="0"/>
          </a:p>
        </p:txBody>
      </p:sp>
      <p:sp>
        <p:nvSpPr>
          <p:cNvPr id="3" name="Content Placeholder 2"/>
          <p:cNvSpPr>
            <a:spLocks noGrp="1"/>
          </p:cNvSpPr>
          <p:nvPr>
            <p:ph idx="1"/>
          </p:nvPr>
        </p:nvSpPr>
        <p:spPr>
          <a:xfrm>
            <a:off x="2057400" y="2209800"/>
            <a:ext cx="6858000" cy="2751522"/>
          </a:xfrm>
        </p:spPr>
        <p:txBody>
          <a:bodyPr/>
          <a:lstStyle/>
          <a:p>
            <a:r>
              <a:rPr lang="en-US" dirty="0" smtClean="0"/>
              <a:t>Level Designers create structure</a:t>
            </a:r>
          </a:p>
          <a:p>
            <a:r>
              <a:rPr lang="en-US" dirty="0" smtClean="0"/>
              <a:t>That creates micro and macro goals</a:t>
            </a:r>
          </a:p>
          <a:p>
            <a:r>
              <a:rPr lang="en-US" dirty="0" smtClean="0"/>
              <a:t>Which creates motivation</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a:t>
            </a:r>
            <a:endParaRPr lang="en-US" dirty="0"/>
          </a:p>
        </p:txBody>
      </p:sp>
      <p:sp>
        <p:nvSpPr>
          <p:cNvPr id="3" name="Content Placeholder 2"/>
          <p:cNvSpPr>
            <a:spLocks noGrp="1"/>
          </p:cNvSpPr>
          <p:nvPr>
            <p:ph idx="1"/>
          </p:nvPr>
        </p:nvSpPr>
        <p:spPr>
          <a:xfrm>
            <a:off x="2057400" y="1524000"/>
            <a:ext cx="6858000" cy="3071610"/>
          </a:xfrm>
        </p:spPr>
        <p:txBody>
          <a:bodyPr/>
          <a:lstStyle/>
          <a:p>
            <a:r>
              <a:rPr lang="en-US" dirty="0" smtClean="0"/>
              <a:t>Creates an underpinning for experiences</a:t>
            </a:r>
          </a:p>
          <a:p>
            <a:pPr lvl="1"/>
            <a:r>
              <a:rPr lang="en-US" dirty="0" smtClean="0"/>
              <a:t>A game is comprised of experiences</a:t>
            </a:r>
          </a:p>
          <a:p>
            <a:r>
              <a:rPr lang="en-US" dirty="0" smtClean="0"/>
              <a:t>Creates choke points</a:t>
            </a:r>
          </a:p>
          <a:p>
            <a:r>
              <a:rPr lang="en-US" dirty="0" smtClean="0"/>
              <a:t>Is fractal</a:t>
            </a:r>
            <a:endParaRPr lang="en-US" dirty="0"/>
          </a:p>
        </p:txBody>
      </p:sp>
      <p:pic>
        <p:nvPicPr>
          <p:cNvPr id="4" name="Picture 3" descr="structure1.png"/>
          <p:cNvPicPr>
            <a:picLocks noChangeAspect="1"/>
          </p:cNvPicPr>
          <p:nvPr/>
        </p:nvPicPr>
        <p:blipFill>
          <a:blip r:embed="rId3"/>
          <a:stretch>
            <a:fillRect/>
          </a:stretch>
        </p:blipFill>
        <p:spPr>
          <a:xfrm>
            <a:off x="2362200" y="5029200"/>
            <a:ext cx="6477000" cy="142125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a:t>
            </a:r>
            <a:endParaRPr lang="en-US" dirty="0"/>
          </a:p>
        </p:txBody>
      </p:sp>
      <p:sp>
        <p:nvSpPr>
          <p:cNvPr id="3" name="Content Placeholder 2"/>
          <p:cNvSpPr>
            <a:spLocks noGrp="1"/>
          </p:cNvSpPr>
          <p:nvPr>
            <p:ph idx="1"/>
          </p:nvPr>
        </p:nvSpPr>
        <p:spPr>
          <a:xfrm>
            <a:off x="2057400" y="1524000"/>
            <a:ext cx="6858000" cy="3071610"/>
          </a:xfrm>
        </p:spPr>
        <p:txBody>
          <a:bodyPr/>
          <a:lstStyle/>
          <a:p>
            <a:r>
              <a:rPr lang="en-US" dirty="0" smtClean="0"/>
              <a:t>Creates an underpinning for experiences</a:t>
            </a:r>
          </a:p>
          <a:p>
            <a:pPr lvl="1"/>
            <a:r>
              <a:rPr lang="en-US" dirty="0" smtClean="0"/>
              <a:t>A game is comprised of experiences</a:t>
            </a:r>
          </a:p>
          <a:p>
            <a:r>
              <a:rPr lang="en-US" dirty="0" smtClean="0"/>
              <a:t>Creates choke points</a:t>
            </a:r>
          </a:p>
          <a:p>
            <a:r>
              <a:rPr lang="en-US" dirty="0" smtClean="0"/>
              <a:t>Is fractal</a:t>
            </a:r>
            <a:endParaRPr lang="en-US" dirty="0"/>
          </a:p>
        </p:txBody>
      </p:sp>
      <p:pic>
        <p:nvPicPr>
          <p:cNvPr id="4" name="Picture 3" descr="structure1.png"/>
          <p:cNvPicPr>
            <a:picLocks noChangeAspect="1"/>
          </p:cNvPicPr>
          <p:nvPr/>
        </p:nvPicPr>
        <p:blipFill>
          <a:blip r:embed="rId3"/>
          <a:stretch>
            <a:fillRect/>
          </a:stretch>
        </p:blipFill>
        <p:spPr>
          <a:xfrm>
            <a:off x="2362200" y="5029200"/>
            <a:ext cx="6477000" cy="1421251"/>
          </a:xfrm>
          <a:prstGeom prst="rect">
            <a:avLst/>
          </a:prstGeom>
        </p:spPr>
      </p:pic>
      <p:pic>
        <p:nvPicPr>
          <p:cNvPr id="5" name="Picture 4" descr="structure2.png"/>
          <p:cNvPicPr>
            <a:picLocks noChangeAspect="1"/>
          </p:cNvPicPr>
          <p:nvPr/>
        </p:nvPicPr>
        <p:blipFill>
          <a:blip r:embed="rId4"/>
          <a:stretch>
            <a:fillRect/>
          </a:stretch>
        </p:blipFill>
        <p:spPr>
          <a:xfrm>
            <a:off x="1981200" y="4953000"/>
            <a:ext cx="6985388" cy="15328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a:t>
            </a:r>
            <a:endParaRPr lang="en-US" dirty="0"/>
          </a:p>
        </p:txBody>
      </p:sp>
      <p:sp>
        <p:nvSpPr>
          <p:cNvPr id="3" name="Content Placeholder 2"/>
          <p:cNvSpPr>
            <a:spLocks noGrp="1"/>
          </p:cNvSpPr>
          <p:nvPr>
            <p:ph idx="1"/>
          </p:nvPr>
        </p:nvSpPr>
        <p:spPr>
          <a:xfrm>
            <a:off x="2057400" y="1524000"/>
            <a:ext cx="6858000" cy="3071610"/>
          </a:xfrm>
        </p:spPr>
        <p:txBody>
          <a:bodyPr/>
          <a:lstStyle/>
          <a:p>
            <a:r>
              <a:rPr lang="en-US" dirty="0" smtClean="0"/>
              <a:t>Creates an underpinning for experiences</a:t>
            </a:r>
          </a:p>
          <a:p>
            <a:pPr lvl="1"/>
            <a:r>
              <a:rPr lang="en-US" dirty="0" smtClean="0"/>
              <a:t>A game is comprised of experiences</a:t>
            </a:r>
          </a:p>
          <a:p>
            <a:r>
              <a:rPr lang="en-US" dirty="0" smtClean="0"/>
              <a:t>Creates choke points</a:t>
            </a:r>
          </a:p>
          <a:p>
            <a:r>
              <a:rPr lang="en-US" dirty="0" smtClean="0"/>
              <a:t>Is fractal</a:t>
            </a:r>
            <a:endParaRPr lang="en-US" dirty="0"/>
          </a:p>
        </p:txBody>
      </p:sp>
      <p:pic>
        <p:nvPicPr>
          <p:cNvPr id="4" name="Picture 3" descr="structure1.png"/>
          <p:cNvPicPr>
            <a:picLocks noChangeAspect="1"/>
          </p:cNvPicPr>
          <p:nvPr/>
        </p:nvPicPr>
        <p:blipFill>
          <a:blip r:embed="rId3"/>
          <a:stretch>
            <a:fillRect/>
          </a:stretch>
        </p:blipFill>
        <p:spPr>
          <a:xfrm>
            <a:off x="2362200" y="5029200"/>
            <a:ext cx="6477000" cy="1421251"/>
          </a:xfrm>
          <a:prstGeom prst="rect">
            <a:avLst/>
          </a:prstGeom>
        </p:spPr>
      </p:pic>
      <p:pic>
        <p:nvPicPr>
          <p:cNvPr id="5" name="Picture 4" descr="structure2.png"/>
          <p:cNvPicPr>
            <a:picLocks noChangeAspect="1"/>
          </p:cNvPicPr>
          <p:nvPr/>
        </p:nvPicPr>
        <p:blipFill>
          <a:blip r:embed="rId4"/>
          <a:stretch>
            <a:fillRect/>
          </a:stretch>
        </p:blipFill>
        <p:spPr>
          <a:xfrm>
            <a:off x="1981200" y="4953000"/>
            <a:ext cx="6985388" cy="1532807"/>
          </a:xfrm>
          <a:prstGeom prst="rect">
            <a:avLst/>
          </a:prstGeom>
        </p:spPr>
      </p:pic>
      <p:pic>
        <p:nvPicPr>
          <p:cNvPr id="6" name="Picture 5" descr="structure3.png"/>
          <p:cNvPicPr>
            <a:picLocks noChangeAspect="1"/>
          </p:cNvPicPr>
          <p:nvPr/>
        </p:nvPicPr>
        <p:blipFill>
          <a:blip r:embed="rId5"/>
          <a:stretch>
            <a:fillRect/>
          </a:stretch>
        </p:blipFill>
        <p:spPr>
          <a:xfrm>
            <a:off x="2057400" y="4876800"/>
            <a:ext cx="6858000" cy="15048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Experiences</a:t>
            </a:r>
            <a:endParaRPr lang="en-US" dirty="0"/>
          </a:p>
        </p:txBody>
      </p:sp>
      <p:sp>
        <p:nvSpPr>
          <p:cNvPr id="3" name="Content Placeholder 2"/>
          <p:cNvSpPr>
            <a:spLocks noGrp="1"/>
          </p:cNvSpPr>
          <p:nvPr>
            <p:ph idx="1"/>
          </p:nvPr>
        </p:nvSpPr>
        <p:spPr>
          <a:xfrm>
            <a:off x="2057400" y="1600200"/>
            <a:ext cx="6858000" cy="2160591"/>
          </a:xfrm>
        </p:spPr>
        <p:txBody>
          <a:bodyPr/>
          <a:lstStyle/>
          <a:p>
            <a:r>
              <a:rPr lang="en-US" dirty="0" smtClean="0"/>
              <a:t>Between each choke point lies an experience</a:t>
            </a:r>
          </a:p>
          <a:p>
            <a:r>
              <a:rPr lang="en-US" dirty="0" smtClean="0"/>
              <a:t>Wideness of fan = how emergent</a:t>
            </a:r>
          </a:p>
        </p:txBody>
      </p:sp>
      <p:pic>
        <p:nvPicPr>
          <p:cNvPr id="7" name="Picture 6" descr="structure4.png"/>
          <p:cNvPicPr>
            <a:picLocks noChangeAspect="1"/>
          </p:cNvPicPr>
          <p:nvPr/>
        </p:nvPicPr>
        <p:blipFill>
          <a:blip r:embed="rId3"/>
          <a:stretch>
            <a:fillRect/>
          </a:stretch>
        </p:blipFill>
        <p:spPr>
          <a:xfrm>
            <a:off x="2971800" y="3962400"/>
            <a:ext cx="5334000" cy="2753779"/>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 and Macro Goals</a:t>
            </a:r>
            <a:endParaRPr lang="en-US" dirty="0"/>
          </a:p>
        </p:txBody>
      </p:sp>
      <p:sp>
        <p:nvSpPr>
          <p:cNvPr id="3" name="Content Placeholder 2"/>
          <p:cNvSpPr>
            <a:spLocks noGrp="1"/>
          </p:cNvSpPr>
          <p:nvPr>
            <p:ph idx="1"/>
          </p:nvPr>
        </p:nvSpPr>
        <p:spPr>
          <a:xfrm>
            <a:off x="2057400" y="2209800"/>
            <a:ext cx="6858000" cy="3243965"/>
          </a:xfrm>
        </p:spPr>
        <p:txBody>
          <a:bodyPr/>
          <a:lstStyle/>
          <a:p>
            <a:r>
              <a:rPr lang="en-US" dirty="0" smtClean="0"/>
              <a:t>Kill enemies → finish room → finish level → finish chapter → finish game → feel accomplished</a:t>
            </a:r>
          </a:p>
          <a:p>
            <a:endParaRPr lang="en-US" dirty="0" smtClean="0"/>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 Goals</a:t>
            </a:r>
            <a:endParaRPr lang="en-US" dirty="0"/>
          </a:p>
        </p:txBody>
      </p:sp>
      <p:sp>
        <p:nvSpPr>
          <p:cNvPr id="3" name="Content Placeholder 2"/>
          <p:cNvSpPr>
            <a:spLocks noGrp="1"/>
          </p:cNvSpPr>
          <p:nvPr>
            <p:ph idx="1"/>
          </p:nvPr>
        </p:nvSpPr>
        <p:spPr>
          <a:xfrm>
            <a:off x="2057400" y="2209800"/>
            <a:ext cx="6858000" cy="3416320"/>
          </a:xfrm>
        </p:spPr>
        <p:txBody>
          <a:bodyPr/>
          <a:lstStyle/>
          <a:p>
            <a:r>
              <a:rPr lang="en-US" dirty="0" smtClean="0"/>
              <a:t>Kill the enemy at hand: immediate micro goal</a:t>
            </a:r>
          </a:p>
          <a:p>
            <a:pPr lvl="1"/>
            <a:r>
              <a:rPr lang="en-US" dirty="0" smtClean="0"/>
              <a:t>Why? Because otherwise he’ll kill me</a:t>
            </a:r>
          </a:p>
          <a:p>
            <a:r>
              <a:rPr lang="en-US" dirty="0" smtClean="0"/>
              <a:t>Leave the room: micro goal</a:t>
            </a:r>
          </a:p>
          <a:p>
            <a:pPr lvl="1"/>
            <a:r>
              <a:rPr lang="en-US" dirty="0" smtClean="0"/>
              <a:t>Why? Gets me closer to the end</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Macro Goals</a:t>
            </a:r>
            <a:endParaRPr lang="en-US" dirty="0"/>
          </a:p>
        </p:txBody>
      </p:sp>
      <p:sp>
        <p:nvSpPr>
          <p:cNvPr id="3" name="Content Placeholder 2"/>
          <p:cNvSpPr>
            <a:spLocks noGrp="1"/>
          </p:cNvSpPr>
          <p:nvPr>
            <p:ph idx="1"/>
          </p:nvPr>
        </p:nvSpPr>
        <p:spPr>
          <a:xfrm>
            <a:off x="2057400" y="1905000"/>
            <a:ext cx="6858000" cy="4327338"/>
          </a:xfrm>
        </p:spPr>
        <p:txBody>
          <a:bodyPr/>
          <a:lstStyle/>
          <a:p>
            <a:r>
              <a:rPr lang="en-US" dirty="0" smtClean="0"/>
              <a:t>I want to finish the mission!</a:t>
            </a:r>
          </a:p>
          <a:p>
            <a:r>
              <a:rPr lang="en-US" dirty="0" smtClean="0"/>
              <a:t>I want to finish the game!</a:t>
            </a:r>
          </a:p>
          <a:p>
            <a:r>
              <a:rPr lang="en-US" dirty="0" smtClean="0"/>
              <a:t>Maybe I want to find a way to that </a:t>
            </a:r>
            <a:r>
              <a:rPr lang="en-US" dirty="0" err="1" smtClean="0"/>
              <a:t>powerup</a:t>
            </a:r>
            <a:r>
              <a:rPr lang="en-US" dirty="0" smtClean="0"/>
              <a:t> I saw earlier</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304800"/>
            <a:ext cx="6858000" cy="991463"/>
          </a:xfrm>
        </p:spPr>
        <p:txBody>
          <a:bodyPr/>
          <a:lstStyle/>
          <a:p>
            <a:pPr algn="ctr"/>
            <a:r>
              <a:rPr lang="en-US" dirty="0" smtClean="0"/>
              <a:t>About Matt</a:t>
            </a:r>
            <a:endParaRPr lang="en-US" dirty="0"/>
          </a:p>
        </p:txBody>
      </p:sp>
      <p:sp>
        <p:nvSpPr>
          <p:cNvPr id="3" name="Content Placeholder 2"/>
          <p:cNvSpPr>
            <a:spLocks noGrp="1"/>
          </p:cNvSpPr>
          <p:nvPr>
            <p:ph idx="1"/>
          </p:nvPr>
        </p:nvSpPr>
        <p:spPr>
          <a:xfrm>
            <a:off x="2057400" y="1676400"/>
            <a:ext cx="6858000" cy="5016758"/>
          </a:xfrm>
        </p:spPr>
        <p:txBody>
          <a:bodyPr wrap="square">
            <a:spAutoFit/>
          </a:bodyPr>
          <a:lstStyle/>
          <a:p>
            <a:r>
              <a:rPr lang="en-US" dirty="0" smtClean="0"/>
              <a:t>Matthias </a:t>
            </a:r>
            <a:r>
              <a:rPr lang="en-US" dirty="0" err="1" smtClean="0"/>
              <a:t>Worch</a:t>
            </a:r>
            <a:endParaRPr lang="en-US" dirty="0" smtClean="0"/>
          </a:p>
          <a:p>
            <a:r>
              <a:rPr lang="en-US" dirty="0" smtClean="0"/>
              <a:t>Professional Designer since 1998</a:t>
            </a:r>
          </a:p>
          <a:p>
            <a:r>
              <a:rPr lang="en-US" dirty="0" smtClean="0"/>
              <a:t>Senior Level Designer at Visceral Games (Dead Space 2)</a:t>
            </a:r>
          </a:p>
          <a:p>
            <a:r>
              <a:rPr lang="en-US" dirty="0" smtClean="0"/>
              <a:t>Shipped games: </a:t>
            </a:r>
          </a:p>
          <a:p>
            <a:pPr lvl="1"/>
            <a:r>
              <a:rPr lang="en-US" dirty="0" smtClean="0"/>
              <a:t>Sin, Unreal Mission Pack, Wheel of Time, Unreal 2, Star Wars: Rogue Squadron III, Lair</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 and Macro Goals</a:t>
            </a:r>
            <a:endParaRPr lang="en-US" dirty="0"/>
          </a:p>
        </p:txBody>
      </p:sp>
      <p:sp>
        <p:nvSpPr>
          <p:cNvPr id="3" name="Content Placeholder 2"/>
          <p:cNvSpPr>
            <a:spLocks noGrp="1"/>
          </p:cNvSpPr>
          <p:nvPr>
            <p:ph idx="1"/>
          </p:nvPr>
        </p:nvSpPr>
        <p:spPr>
          <a:xfrm>
            <a:off x="2057400" y="1371601"/>
            <a:ext cx="6858000" cy="5066002"/>
          </a:xfrm>
        </p:spPr>
        <p:txBody>
          <a:bodyPr/>
          <a:lstStyle/>
          <a:p>
            <a:r>
              <a:rPr lang="en-US" dirty="0" smtClean="0"/>
              <a:t>We can create a list of micro and macro goals the player is tracking</a:t>
            </a:r>
          </a:p>
          <a:p>
            <a:pPr lvl="1"/>
            <a:r>
              <a:rPr lang="en-US" dirty="0" smtClean="0"/>
              <a:t>We can assign importance to them</a:t>
            </a:r>
          </a:p>
          <a:p>
            <a:r>
              <a:rPr lang="en-US" dirty="0" smtClean="0"/>
              <a:t>We can identify fundamental goals and auxiliary goals</a:t>
            </a:r>
          </a:p>
          <a:p>
            <a:pPr lvl="1"/>
            <a:r>
              <a:rPr lang="en-US" dirty="0" smtClean="0"/>
              <a:t>Fundamental: finish the level</a:t>
            </a:r>
          </a:p>
          <a:p>
            <a:pPr lvl="1"/>
            <a:r>
              <a:rPr lang="en-US" dirty="0" smtClean="0"/>
              <a:t>Auxiliary: find </a:t>
            </a:r>
            <a:r>
              <a:rPr lang="en-US" dirty="0" err="1" smtClean="0"/>
              <a:t>powerup</a:t>
            </a:r>
            <a:endParaRPr lang="en-US" dirty="0" smtClean="0"/>
          </a:p>
          <a:p>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 and Macro Goals</a:t>
            </a:r>
            <a:endParaRPr lang="en-US" dirty="0"/>
          </a:p>
        </p:txBody>
      </p:sp>
      <p:sp>
        <p:nvSpPr>
          <p:cNvPr id="3" name="Content Placeholder 2"/>
          <p:cNvSpPr>
            <a:spLocks noGrp="1"/>
          </p:cNvSpPr>
          <p:nvPr>
            <p:ph idx="1"/>
          </p:nvPr>
        </p:nvSpPr>
        <p:spPr>
          <a:xfrm>
            <a:off x="2057400" y="2209800"/>
            <a:ext cx="6858000" cy="2209836"/>
          </a:xfrm>
        </p:spPr>
        <p:txBody>
          <a:bodyPr/>
          <a:lstStyle/>
          <a:p>
            <a:r>
              <a:rPr lang="en-US" dirty="0" smtClean="0"/>
              <a:t>Balance: </a:t>
            </a:r>
          </a:p>
          <a:p>
            <a:pPr lvl="1"/>
            <a:r>
              <a:rPr lang="en-US" dirty="0" smtClean="0"/>
              <a:t>don't overwhelm the player with too many goals</a:t>
            </a:r>
          </a:p>
          <a:p>
            <a:pPr lvl="1"/>
            <a:r>
              <a:rPr lang="en-US" dirty="0" smtClean="0"/>
              <a:t>with too few goals, the game feels aimless and not meaningful</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227737"/>
            <a:ext cx="7239000" cy="839063"/>
          </a:xfrm>
        </p:spPr>
        <p:txBody>
          <a:bodyPr/>
          <a:lstStyle/>
          <a:p>
            <a:r>
              <a:rPr lang="en-US" dirty="0" smtClean="0"/>
              <a:t>Translating the Design</a:t>
            </a:r>
            <a:endParaRPr lang="en-US" dirty="0"/>
          </a:p>
        </p:txBody>
      </p:sp>
      <p:sp>
        <p:nvSpPr>
          <p:cNvPr id="3" name="Content Placeholder 2"/>
          <p:cNvSpPr>
            <a:spLocks noGrp="1"/>
          </p:cNvSpPr>
          <p:nvPr>
            <p:ph idx="1"/>
          </p:nvPr>
        </p:nvSpPr>
        <p:spPr>
          <a:xfrm>
            <a:off x="1905000" y="1829812"/>
            <a:ext cx="6858000" cy="1963614"/>
          </a:xfrm>
        </p:spPr>
        <p:txBody>
          <a:bodyPr/>
          <a:lstStyle/>
          <a:p>
            <a:r>
              <a:rPr lang="en-US" dirty="0" smtClean="0"/>
              <a:t>Starting points are going to vary</a:t>
            </a:r>
          </a:p>
          <a:p>
            <a:pPr lvl="1"/>
            <a:r>
              <a:rPr lang="en-US" dirty="0" smtClean="0"/>
              <a:t>Only high-level doc</a:t>
            </a:r>
          </a:p>
          <a:p>
            <a:pPr lvl="1"/>
            <a:r>
              <a:rPr lang="en-US" dirty="0" smtClean="0"/>
              <a:t>Granular mission map</a:t>
            </a:r>
          </a:p>
        </p:txBody>
      </p:sp>
      <p:pic>
        <p:nvPicPr>
          <p:cNvPr id="4" name="Picture 3" descr="map.png"/>
          <p:cNvPicPr>
            <a:picLocks noChangeAspect="1"/>
          </p:cNvPicPr>
          <p:nvPr/>
        </p:nvPicPr>
        <p:blipFill>
          <a:blip r:embed="rId3"/>
          <a:stretch>
            <a:fillRect/>
          </a:stretch>
        </p:blipFill>
        <p:spPr>
          <a:xfrm>
            <a:off x="2971800" y="4109887"/>
            <a:ext cx="4776333" cy="2748113"/>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Whiteboxing</a:t>
            </a:r>
            <a:endParaRPr lang="en-US" dirty="0"/>
          </a:p>
        </p:txBody>
      </p:sp>
      <p:pic>
        <p:nvPicPr>
          <p:cNvPr id="5" name="Picture 4" descr="whitebox.jpg"/>
          <p:cNvPicPr>
            <a:picLocks noChangeAspect="1"/>
          </p:cNvPicPr>
          <p:nvPr/>
        </p:nvPicPr>
        <p:blipFill>
          <a:blip r:embed="rId3"/>
          <a:stretch>
            <a:fillRect/>
          </a:stretch>
        </p:blipFill>
        <p:spPr>
          <a:xfrm>
            <a:off x="2971800" y="3124200"/>
            <a:ext cx="4648200" cy="34861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60000"/>
            </a:camera>
            <a:lightRig rig="twoPt" dir="t">
              <a:rot lat="0" lon="0" rev="7200000"/>
            </a:lightRig>
          </a:scene3d>
          <a:sp3d contourW="12700">
            <a:bevelT w="25400" h="19050"/>
            <a:contourClr>
              <a:srgbClr val="969696"/>
            </a:contourClr>
          </a:sp3d>
        </p:spPr>
      </p:pic>
      <p:sp>
        <p:nvSpPr>
          <p:cNvPr id="3" name="Content Placeholder 2"/>
          <p:cNvSpPr>
            <a:spLocks noGrp="1"/>
          </p:cNvSpPr>
          <p:nvPr>
            <p:ph idx="1"/>
          </p:nvPr>
        </p:nvSpPr>
        <p:spPr>
          <a:xfrm>
            <a:off x="2057400" y="1447800"/>
            <a:ext cx="6858000" cy="1668149"/>
          </a:xfrm>
        </p:spPr>
        <p:txBody>
          <a:bodyPr/>
          <a:lstStyle/>
          <a:p>
            <a:r>
              <a:rPr lang="en-US" dirty="0" smtClean="0"/>
              <a:t>We turn the map into simple layouts</a:t>
            </a:r>
          </a:p>
          <a:p>
            <a:r>
              <a:rPr lang="en-US" dirty="0" smtClean="0"/>
              <a:t>What we did in DM map</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Whiteboxing</a:t>
            </a:r>
            <a:endParaRPr lang="en-US" dirty="0"/>
          </a:p>
        </p:txBody>
      </p:sp>
      <p:sp>
        <p:nvSpPr>
          <p:cNvPr id="3" name="Content Placeholder 2"/>
          <p:cNvSpPr>
            <a:spLocks noGrp="1"/>
          </p:cNvSpPr>
          <p:nvPr>
            <p:ph idx="1"/>
          </p:nvPr>
        </p:nvSpPr>
        <p:spPr>
          <a:xfrm>
            <a:off x="2057400" y="1447800"/>
            <a:ext cx="6858000" cy="5090624"/>
          </a:xfrm>
        </p:spPr>
        <p:txBody>
          <a:bodyPr/>
          <a:lstStyle/>
          <a:p>
            <a:r>
              <a:rPr lang="en-US" dirty="0" smtClean="0"/>
              <a:t>Rough in general space</a:t>
            </a:r>
          </a:p>
          <a:p>
            <a:r>
              <a:rPr lang="en-US" dirty="0" smtClean="0"/>
              <a:t>More detailed than box</a:t>
            </a:r>
          </a:p>
          <a:p>
            <a:pPr lvl="1"/>
            <a:r>
              <a:rPr lang="en-US" dirty="0" smtClean="0"/>
              <a:t>L-shaped hallway + door</a:t>
            </a:r>
          </a:p>
          <a:p>
            <a:r>
              <a:rPr lang="en-US" dirty="0" smtClean="0"/>
              <a:t>Repeat for entire level</a:t>
            </a:r>
          </a:p>
          <a:p>
            <a:r>
              <a:rPr lang="en-US" dirty="0" smtClean="0"/>
              <a:t>Add ecology</a:t>
            </a:r>
          </a:p>
          <a:p>
            <a:r>
              <a:rPr lang="en-US" dirty="0" smtClean="0"/>
              <a:t>Test!</a:t>
            </a:r>
          </a:p>
          <a:p>
            <a:pPr lvl="1"/>
            <a:r>
              <a:rPr lang="en-US" dirty="0" smtClean="0"/>
              <a:t>Does this facilitate </a:t>
            </a:r>
            <a:r>
              <a:rPr lang="en-US" dirty="0" err="1" smtClean="0"/>
              <a:t>gameplay</a:t>
            </a:r>
            <a:r>
              <a:rPr lang="en-US" dirty="0" smtClean="0"/>
              <a:t>?</a:t>
            </a:r>
          </a:p>
          <a:p>
            <a:pPr lvl="1"/>
            <a:r>
              <a:rPr lang="en-US" dirty="0" smtClean="0"/>
              <a:t>Can we fight in this space? Are we surprised rounding a corner?</a:t>
            </a:r>
          </a:p>
          <a:p>
            <a:pPr lvl="1"/>
            <a:endParaRPr lang="en-US"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Whiteboxing</a:t>
            </a:r>
            <a:endParaRPr lang="en-US" dirty="0"/>
          </a:p>
        </p:txBody>
      </p:sp>
      <p:sp>
        <p:nvSpPr>
          <p:cNvPr id="3" name="Content Placeholder 2"/>
          <p:cNvSpPr>
            <a:spLocks noGrp="1"/>
          </p:cNvSpPr>
          <p:nvPr>
            <p:ph idx="1"/>
          </p:nvPr>
        </p:nvSpPr>
        <p:spPr>
          <a:xfrm>
            <a:off x="2057400" y="1447800"/>
            <a:ext cx="6858000" cy="5090624"/>
          </a:xfrm>
        </p:spPr>
        <p:txBody>
          <a:bodyPr/>
          <a:lstStyle/>
          <a:p>
            <a:r>
              <a:rPr lang="en-US" dirty="0" smtClean="0"/>
              <a:t>First pass of this = indicative of fun</a:t>
            </a:r>
          </a:p>
          <a:p>
            <a:r>
              <a:rPr lang="en-US" dirty="0" smtClean="0"/>
              <a:t>Keep at this stage as long as possible!</a:t>
            </a:r>
          </a:p>
          <a:p>
            <a:r>
              <a:rPr lang="en-US" dirty="0" smtClean="0"/>
              <a:t>Still lots of make-belief</a:t>
            </a:r>
          </a:p>
          <a:p>
            <a:pPr lvl="1"/>
            <a:r>
              <a:rPr lang="en-US" dirty="0" smtClean="0"/>
              <a:t>Missing: scripting, specific visuals </a:t>
            </a:r>
          </a:p>
          <a:p>
            <a:pPr lvl="1"/>
            <a:r>
              <a:rPr lang="en-US" dirty="0" smtClean="0"/>
              <a:t>Token </a:t>
            </a:r>
            <a:r>
              <a:rPr lang="en-US" dirty="0" err="1" smtClean="0"/>
              <a:t>gameplay</a:t>
            </a:r>
            <a:endParaRPr lang="en-US" dirty="0" smtClean="0"/>
          </a:p>
          <a:p>
            <a:r>
              <a:rPr lang="en-US" dirty="0" smtClean="0"/>
              <a:t>Refine until everybody signed off</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Whiteboxing</a:t>
            </a:r>
            <a:endParaRPr lang="en-US" dirty="0"/>
          </a:p>
        </p:txBody>
      </p:sp>
      <p:pic>
        <p:nvPicPr>
          <p:cNvPr id="4" name="Picture 3" descr="whitebox2.jpg"/>
          <p:cNvPicPr>
            <a:picLocks noChangeAspect="1"/>
          </p:cNvPicPr>
          <p:nvPr/>
        </p:nvPicPr>
        <p:blipFill>
          <a:blip r:embed="rId3"/>
          <a:stretch>
            <a:fillRect/>
          </a:stretch>
        </p:blipFill>
        <p:spPr>
          <a:xfrm>
            <a:off x="2438400" y="1600200"/>
            <a:ext cx="6096000" cy="4572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27737"/>
            <a:ext cx="6858000" cy="839063"/>
          </a:xfrm>
        </p:spPr>
        <p:txBody>
          <a:bodyPr/>
          <a:lstStyle/>
          <a:p>
            <a:r>
              <a:rPr lang="en-US" dirty="0" smtClean="0"/>
              <a:t>A Level Designer…</a:t>
            </a:r>
            <a:endParaRPr lang="en-US" sz="3600" dirty="0"/>
          </a:p>
        </p:txBody>
      </p:sp>
      <p:sp>
        <p:nvSpPr>
          <p:cNvPr id="3" name="Content Placeholder 2"/>
          <p:cNvSpPr>
            <a:spLocks noGrp="1"/>
          </p:cNvSpPr>
          <p:nvPr>
            <p:ph idx="1"/>
          </p:nvPr>
        </p:nvSpPr>
        <p:spPr>
          <a:xfrm>
            <a:off x="2057400" y="1752600"/>
            <a:ext cx="6858000" cy="3834896"/>
          </a:xfrm>
        </p:spPr>
        <p:txBody>
          <a:bodyPr/>
          <a:lstStyle/>
          <a:p>
            <a:r>
              <a:rPr lang="en-US" dirty="0" smtClean="0">
                <a:solidFill>
                  <a:schemeClr val="tx1">
                    <a:lumMod val="85000"/>
                  </a:schemeClr>
                </a:solidFill>
              </a:rPr>
              <a:t>Creates </a:t>
            </a:r>
            <a:r>
              <a:rPr lang="en-US" dirty="0" err="1" smtClean="0">
                <a:solidFill>
                  <a:schemeClr val="tx1">
                    <a:lumMod val="85000"/>
                  </a:schemeClr>
                </a:solidFill>
              </a:rPr>
              <a:t>gameplay</a:t>
            </a:r>
            <a:r>
              <a:rPr lang="en-US" dirty="0" smtClean="0">
                <a:solidFill>
                  <a:schemeClr val="tx1">
                    <a:lumMod val="85000"/>
                  </a:schemeClr>
                </a:solidFill>
              </a:rPr>
              <a:t> through environment and systems</a:t>
            </a:r>
          </a:p>
          <a:p>
            <a:r>
              <a:rPr lang="en-US" dirty="0" smtClean="0">
                <a:solidFill>
                  <a:schemeClr val="tx1">
                    <a:lumMod val="85000"/>
                  </a:schemeClr>
                </a:solidFill>
              </a:rPr>
              <a:t>Provides structure </a:t>
            </a:r>
            <a:endParaRPr lang="en-US" b="0" dirty="0" smtClean="0">
              <a:solidFill>
                <a:schemeClr val="tx1">
                  <a:lumMod val="85000"/>
                </a:schemeClr>
              </a:solidFill>
            </a:endParaRPr>
          </a:p>
          <a:p>
            <a:r>
              <a:rPr lang="en-US" dirty="0" smtClean="0"/>
              <a:t>Handles the technical implementation of a space</a:t>
            </a:r>
          </a:p>
          <a:p>
            <a:r>
              <a:rPr lang="en-US" dirty="0" smtClean="0">
                <a:solidFill>
                  <a:schemeClr val="tx1">
                    <a:lumMod val="75000"/>
                  </a:schemeClr>
                </a:solidFill>
              </a:rPr>
              <a:t>Integrates inter-disciplinary elements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Streaming</a:t>
            </a:r>
            <a:endParaRPr lang="en-US" dirty="0"/>
          </a:p>
        </p:txBody>
      </p:sp>
      <p:sp>
        <p:nvSpPr>
          <p:cNvPr id="3" name="Content Placeholder 2"/>
          <p:cNvSpPr>
            <a:spLocks noGrp="1"/>
          </p:cNvSpPr>
          <p:nvPr>
            <p:ph idx="1"/>
          </p:nvPr>
        </p:nvSpPr>
        <p:spPr>
          <a:xfrm>
            <a:off x="2057400" y="1752600"/>
            <a:ext cx="6858000" cy="3982629"/>
          </a:xfrm>
        </p:spPr>
        <p:txBody>
          <a:bodyPr/>
          <a:lstStyle/>
          <a:p>
            <a:r>
              <a:rPr lang="en-US" dirty="0" smtClean="0"/>
              <a:t>Structure also helps with streaming (manageable chunks)</a:t>
            </a:r>
          </a:p>
          <a:p>
            <a:r>
              <a:rPr lang="en-US" dirty="0" smtClean="0"/>
              <a:t>Done differently in every engine</a:t>
            </a:r>
          </a:p>
          <a:p>
            <a:pPr lvl="1"/>
            <a:r>
              <a:rPr lang="en-US" dirty="0" smtClean="0"/>
              <a:t>Lair</a:t>
            </a:r>
          </a:p>
          <a:p>
            <a:pPr lvl="1"/>
            <a:r>
              <a:rPr lang="en-US" dirty="0" smtClean="0"/>
              <a:t>Dead Space</a:t>
            </a:r>
          </a:p>
          <a:p>
            <a:pPr lvl="1"/>
            <a:r>
              <a:rPr lang="en-US" dirty="0" smtClean="0"/>
              <a:t>Unreal Engine</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Streaming</a:t>
            </a:r>
            <a:endParaRPr lang="en-US" dirty="0"/>
          </a:p>
        </p:txBody>
      </p:sp>
      <p:sp>
        <p:nvSpPr>
          <p:cNvPr id="3" name="Content Placeholder 2"/>
          <p:cNvSpPr>
            <a:spLocks noGrp="1"/>
          </p:cNvSpPr>
          <p:nvPr>
            <p:ph idx="1"/>
          </p:nvPr>
        </p:nvSpPr>
        <p:spPr>
          <a:xfrm>
            <a:off x="2057400" y="1752600"/>
            <a:ext cx="6858000" cy="3982629"/>
          </a:xfrm>
        </p:spPr>
        <p:txBody>
          <a:bodyPr/>
          <a:lstStyle/>
          <a:p>
            <a:r>
              <a:rPr lang="en-US" dirty="0" smtClean="0"/>
              <a:t>Structure also helps with streaming (manageable chunks)</a:t>
            </a:r>
          </a:p>
          <a:p>
            <a:r>
              <a:rPr lang="en-US" dirty="0" smtClean="0"/>
              <a:t>Done differently in every engine</a:t>
            </a:r>
          </a:p>
          <a:p>
            <a:pPr lvl="1"/>
            <a:r>
              <a:rPr lang="en-US" dirty="0" smtClean="0"/>
              <a:t>Lair</a:t>
            </a:r>
          </a:p>
          <a:p>
            <a:pPr lvl="1"/>
            <a:r>
              <a:rPr lang="en-US" dirty="0" smtClean="0"/>
              <a:t>Dead Space</a:t>
            </a:r>
          </a:p>
          <a:p>
            <a:pPr lvl="1"/>
            <a:r>
              <a:rPr lang="en-US" dirty="0" smtClean="0"/>
              <a:t>Unreal Engine</a:t>
            </a:r>
            <a:endParaRPr lang="en-US" dirty="0"/>
          </a:p>
        </p:txBody>
      </p:sp>
      <p:pic>
        <p:nvPicPr>
          <p:cNvPr id="4" name="Picture 3" descr="unrealstream.png"/>
          <p:cNvPicPr>
            <a:picLocks noChangeAspect="1"/>
          </p:cNvPicPr>
          <p:nvPr/>
        </p:nvPicPr>
        <p:blipFill>
          <a:blip r:embed="rId3"/>
          <a:stretch>
            <a:fillRect/>
          </a:stretch>
        </p:blipFill>
        <p:spPr>
          <a:xfrm>
            <a:off x="445015" y="406777"/>
            <a:ext cx="8253969" cy="604444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ame_napali.jpg"/>
          <p:cNvPicPr>
            <a:picLocks noChangeAspect="1"/>
          </p:cNvPicPr>
          <p:nvPr/>
        </p:nvPicPr>
        <p:blipFill>
          <a:blip r:embed="rId3"/>
          <a:stretch>
            <a:fillRect/>
          </a:stretch>
        </p:blipFill>
        <p:spPr>
          <a:xfrm>
            <a:off x="304800" y="209550"/>
            <a:ext cx="4394200" cy="32956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540000"/>
            </a:camera>
            <a:lightRig rig="twoPt" dir="t">
              <a:rot lat="0" lon="0" rev="7200000"/>
            </a:lightRig>
          </a:scene3d>
          <a:sp3d contourW="12700">
            <a:bevelT w="25400" h="19050"/>
            <a:contourClr>
              <a:srgbClr val="969696"/>
            </a:contourClr>
          </a:sp3d>
        </p:spPr>
      </p:pic>
      <p:pic>
        <p:nvPicPr>
          <p:cNvPr id="6" name="Picture 5" descr="game_unreal2.jpg"/>
          <p:cNvPicPr>
            <a:picLocks noChangeAspect="1"/>
          </p:cNvPicPr>
          <p:nvPr/>
        </p:nvPicPr>
        <p:blipFill>
          <a:blip r:embed="rId4"/>
          <a:stretch>
            <a:fillRect/>
          </a:stretch>
        </p:blipFill>
        <p:spPr>
          <a:xfrm>
            <a:off x="1143000" y="3306417"/>
            <a:ext cx="4572000"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game_wot.jpg"/>
          <p:cNvPicPr>
            <a:picLocks noChangeAspect="1"/>
          </p:cNvPicPr>
          <p:nvPr/>
        </p:nvPicPr>
        <p:blipFill>
          <a:blip r:embed="rId5"/>
          <a:stretch>
            <a:fillRect/>
          </a:stretch>
        </p:blipFill>
        <p:spPr>
          <a:xfrm>
            <a:off x="4495800" y="990600"/>
            <a:ext cx="4521200" cy="33909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should know…</a:t>
            </a:r>
            <a:endParaRPr lang="en-US" dirty="0"/>
          </a:p>
        </p:txBody>
      </p:sp>
      <p:sp>
        <p:nvSpPr>
          <p:cNvPr id="3" name="Content Placeholder 2"/>
          <p:cNvSpPr>
            <a:spLocks noGrp="1"/>
          </p:cNvSpPr>
          <p:nvPr>
            <p:ph idx="1"/>
          </p:nvPr>
        </p:nvSpPr>
        <p:spPr>
          <a:xfrm>
            <a:off x="1905000" y="2209800"/>
            <a:ext cx="7010400" cy="3933384"/>
          </a:xfrm>
        </p:spPr>
        <p:txBody>
          <a:bodyPr/>
          <a:lstStyle/>
          <a:p>
            <a:r>
              <a:rPr lang="en-US" dirty="0" smtClean="0"/>
              <a:t>How a level is structured</a:t>
            </a:r>
          </a:p>
          <a:p>
            <a:r>
              <a:rPr lang="en-US" dirty="0" smtClean="0"/>
              <a:t>That a game consists of experiences</a:t>
            </a:r>
          </a:p>
          <a:p>
            <a:r>
              <a:rPr lang="en-US" dirty="0" smtClean="0"/>
              <a:t>The origin of micro/macro goals and motivation</a:t>
            </a:r>
          </a:p>
          <a:p>
            <a:r>
              <a:rPr lang="en-US" dirty="0" smtClean="0"/>
              <a:t>How to break down a level</a:t>
            </a:r>
          </a:p>
          <a:p>
            <a:r>
              <a:rPr lang="en-US" dirty="0" smtClean="0"/>
              <a:t>How to </a:t>
            </a:r>
            <a:r>
              <a:rPr lang="en-US" dirty="0" err="1" smtClean="0"/>
              <a:t>whitebox</a:t>
            </a:r>
            <a:r>
              <a:rPr lang="en-US" dirty="0" smtClean="0"/>
              <a:t> the level</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3</a:t>
            </a:r>
            <a:endParaRPr lang="en-US" dirty="0"/>
          </a:p>
        </p:txBody>
      </p:sp>
      <p:sp>
        <p:nvSpPr>
          <p:cNvPr id="3" name="Content Placeholder 2"/>
          <p:cNvSpPr>
            <a:spLocks noGrp="1"/>
          </p:cNvSpPr>
          <p:nvPr>
            <p:ph idx="1"/>
          </p:nvPr>
        </p:nvSpPr>
        <p:spPr>
          <a:xfrm>
            <a:off x="2057400" y="3037582"/>
            <a:ext cx="6858000" cy="1766637"/>
          </a:xfrm>
        </p:spPr>
        <p:txBody>
          <a:bodyPr/>
          <a:lstStyle/>
          <a:p>
            <a:r>
              <a:rPr lang="en-US" dirty="0" smtClean="0"/>
              <a:t>Level Visuals</a:t>
            </a:r>
          </a:p>
          <a:p>
            <a:r>
              <a:rPr lang="en-US" dirty="0" smtClean="0"/>
              <a:t>“</a:t>
            </a:r>
            <a:r>
              <a:rPr lang="en-US" dirty="0" err="1" smtClean="0"/>
              <a:t>Arting</a:t>
            </a:r>
            <a:r>
              <a:rPr lang="en-US" dirty="0" smtClean="0"/>
              <a:t> up” the level</a:t>
            </a:r>
          </a:p>
          <a:p>
            <a:endParaRPr lang="en-US"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27737"/>
            <a:ext cx="6858000" cy="839063"/>
          </a:xfrm>
        </p:spPr>
        <p:txBody>
          <a:bodyPr/>
          <a:lstStyle/>
          <a:p>
            <a:r>
              <a:rPr lang="en-US" dirty="0" smtClean="0"/>
              <a:t>A Level Designer…</a:t>
            </a:r>
            <a:endParaRPr lang="en-US" sz="3600" dirty="0"/>
          </a:p>
        </p:txBody>
      </p:sp>
      <p:sp>
        <p:nvSpPr>
          <p:cNvPr id="3" name="Content Placeholder 2"/>
          <p:cNvSpPr>
            <a:spLocks noGrp="1"/>
          </p:cNvSpPr>
          <p:nvPr>
            <p:ph idx="1"/>
          </p:nvPr>
        </p:nvSpPr>
        <p:spPr>
          <a:xfrm>
            <a:off x="2057400" y="1752600"/>
            <a:ext cx="6858000" cy="3834896"/>
          </a:xfrm>
        </p:spPr>
        <p:txBody>
          <a:bodyPr/>
          <a:lstStyle/>
          <a:p>
            <a:r>
              <a:rPr lang="en-US" dirty="0" smtClean="0">
                <a:solidFill>
                  <a:schemeClr val="tx1">
                    <a:lumMod val="85000"/>
                  </a:schemeClr>
                </a:solidFill>
              </a:rPr>
              <a:t>Creates </a:t>
            </a:r>
            <a:r>
              <a:rPr lang="en-US" dirty="0" err="1" smtClean="0">
                <a:solidFill>
                  <a:schemeClr val="tx1">
                    <a:lumMod val="85000"/>
                  </a:schemeClr>
                </a:solidFill>
              </a:rPr>
              <a:t>gameplay</a:t>
            </a:r>
            <a:r>
              <a:rPr lang="en-US" dirty="0" smtClean="0">
                <a:solidFill>
                  <a:schemeClr val="tx1">
                    <a:lumMod val="85000"/>
                  </a:schemeClr>
                </a:solidFill>
              </a:rPr>
              <a:t> through environment and systems</a:t>
            </a:r>
          </a:p>
          <a:p>
            <a:r>
              <a:rPr lang="en-US" dirty="0" smtClean="0">
                <a:solidFill>
                  <a:schemeClr val="tx1">
                    <a:lumMod val="85000"/>
                  </a:schemeClr>
                </a:solidFill>
              </a:rPr>
              <a:t>Provides structure </a:t>
            </a:r>
            <a:endParaRPr lang="en-US" b="0" dirty="0" smtClean="0">
              <a:solidFill>
                <a:schemeClr val="tx1">
                  <a:lumMod val="85000"/>
                </a:schemeClr>
              </a:solidFill>
            </a:endParaRPr>
          </a:p>
          <a:p>
            <a:r>
              <a:rPr lang="en-US" dirty="0" smtClean="0">
                <a:solidFill>
                  <a:schemeClr val="tx1">
                    <a:lumMod val="75000"/>
                  </a:schemeClr>
                </a:solidFill>
              </a:rPr>
              <a:t>Handles the technical implementation of a space</a:t>
            </a:r>
          </a:p>
          <a:p>
            <a:r>
              <a:rPr lang="en-US" dirty="0" smtClean="0"/>
              <a:t>Integrates inter-disciplinary elements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Collaboration</a:t>
            </a:r>
            <a:endParaRPr lang="en-US" dirty="0"/>
          </a:p>
        </p:txBody>
      </p:sp>
      <p:sp>
        <p:nvSpPr>
          <p:cNvPr id="3" name="Content Placeholder 2"/>
          <p:cNvSpPr>
            <a:spLocks noGrp="1"/>
          </p:cNvSpPr>
          <p:nvPr>
            <p:ph idx="1"/>
          </p:nvPr>
        </p:nvSpPr>
        <p:spPr>
          <a:xfrm>
            <a:off x="2057400" y="2209800"/>
            <a:ext cx="6858000" cy="4081117"/>
          </a:xfrm>
        </p:spPr>
        <p:txBody>
          <a:bodyPr/>
          <a:lstStyle/>
          <a:p>
            <a:r>
              <a:rPr lang="en-US" dirty="0" smtClean="0"/>
              <a:t>Level design is never done in isolation</a:t>
            </a:r>
          </a:p>
          <a:p>
            <a:r>
              <a:rPr lang="en-US" dirty="0" smtClean="0"/>
              <a:t>Other disciplines will contribute</a:t>
            </a:r>
          </a:p>
          <a:p>
            <a:pPr lvl="1"/>
            <a:r>
              <a:rPr lang="en-US" dirty="0" smtClean="0"/>
              <a:t>Art, Audio, Animation…</a:t>
            </a:r>
          </a:p>
          <a:p>
            <a:r>
              <a:rPr lang="en-US" dirty="0" smtClean="0"/>
              <a:t>Visual looks</a:t>
            </a:r>
          </a:p>
          <a:p>
            <a:pPr lvl="1"/>
            <a:r>
              <a:rPr lang="en-US" dirty="0" smtClean="0"/>
              <a:t>Contributes to </a:t>
            </a:r>
            <a:r>
              <a:rPr lang="en-US" dirty="0" err="1" smtClean="0"/>
              <a:t>gameplay</a:t>
            </a:r>
            <a:endParaRPr lang="en-US" dirty="0" smtClean="0"/>
          </a:p>
          <a:p>
            <a:pPr lvl="1"/>
            <a:r>
              <a:rPr lang="en-US" dirty="0" smtClean="0"/>
              <a:t>Means technical support for art</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28599"/>
            <a:ext cx="6858000" cy="914401"/>
          </a:xfrm>
        </p:spPr>
        <p:txBody>
          <a:bodyPr/>
          <a:lstStyle/>
          <a:p>
            <a:r>
              <a:rPr lang="en-US" dirty="0" smtClean="0"/>
              <a:t>Game Environment</a:t>
            </a:r>
            <a:endParaRPr lang="en-US" sz="3600" dirty="0"/>
          </a:p>
        </p:txBody>
      </p:sp>
      <p:sp>
        <p:nvSpPr>
          <p:cNvPr id="4" name="Content Placeholder 3"/>
          <p:cNvSpPr>
            <a:spLocks noGrp="1"/>
          </p:cNvSpPr>
          <p:nvPr>
            <p:ph idx="1"/>
          </p:nvPr>
        </p:nvSpPr>
        <p:spPr>
          <a:xfrm>
            <a:off x="2057400" y="1556498"/>
            <a:ext cx="6858000" cy="5149102"/>
          </a:xfrm>
        </p:spPr>
        <p:txBody>
          <a:bodyPr>
            <a:spAutoFit/>
          </a:bodyPr>
          <a:lstStyle/>
          <a:p>
            <a:r>
              <a:rPr lang="en-US" sz="3100" dirty="0" smtClean="0">
                <a:solidFill>
                  <a:schemeClr val="tx1">
                    <a:lumMod val="85000"/>
                  </a:schemeClr>
                </a:solidFill>
              </a:rPr>
              <a:t>Constrains and guides player movement through physical properties and ecology </a:t>
            </a:r>
          </a:p>
          <a:p>
            <a:r>
              <a:rPr lang="en-US" sz="3100" dirty="0" smtClean="0">
                <a:solidFill>
                  <a:schemeClr val="tx1">
                    <a:lumMod val="85000"/>
                  </a:schemeClr>
                </a:solidFill>
              </a:rPr>
              <a:t>Uses player reference to communicate simulation boundaries and affordance</a:t>
            </a:r>
          </a:p>
          <a:p>
            <a:r>
              <a:rPr lang="en-US" sz="3100" dirty="0" smtClean="0"/>
              <a:t>Reinforces and shapes player identity</a:t>
            </a:r>
          </a:p>
          <a:p>
            <a:r>
              <a:rPr lang="en-US" sz="3100" dirty="0" smtClean="0"/>
              <a:t>Provides narrative context</a:t>
            </a:r>
            <a:r>
              <a:rPr lang="en-US" sz="3100" dirty="0" smtClean="0">
                <a:solidFill>
                  <a:schemeClr val="tx1">
                    <a:lumMod val="75000"/>
                  </a:schemeClr>
                </a:solidFill>
              </a:rPr>
              <a:t> </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bioshock_identity.jpg"/>
          <p:cNvPicPr>
            <a:picLocks noGrp="1" noChangeAspect="1"/>
          </p:cNvPicPr>
          <p:nvPr>
            <p:ph idx="1"/>
          </p:nvPr>
        </p:nvPicPr>
        <p:blipFill>
          <a:blip r:embed="rId3"/>
          <a:stretch>
            <a:fillRect/>
          </a:stretch>
        </p:blipFill>
        <p:spPr>
          <a:xfrm>
            <a:off x="245534" y="1524000"/>
            <a:ext cx="8669866" cy="48768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540000"/>
            </a:camera>
            <a:lightRig rig="twoPt" dir="t">
              <a:rot lat="0" lon="0" rev="7200000"/>
            </a:lightRig>
          </a:scene3d>
          <a:sp3d contourW="12700">
            <a:bevelT w="25400" h="19050"/>
            <a:contourClr>
              <a:srgbClr val="969696"/>
            </a:contourClr>
          </a:sp3d>
        </p:spPr>
      </p:pic>
      <p:sp>
        <p:nvSpPr>
          <p:cNvPr id="2" name="Title 1"/>
          <p:cNvSpPr>
            <a:spLocks noGrp="1"/>
          </p:cNvSpPr>
          <p:nvPr>
            <p:ph type="title"/>
          </p:nvPr>
        </p:nvSpPr>
        <p:spPr>
          <a:xfrm>
            <a:off x="228600" y="227737"/>
            <a:ext cx="8686800" cy="839063"/>
          </a:xfrm>
        </p:spPr>
        <p:txBody>
          <a:bodyPr/>
          <a:lstStyle/>
          <a:p>
            <a:r>
              <a:rPr lang="en-US" sz="4400" dirty="0" smtClean="0"/>
              <a:t>Player Identity</a:t>
            </a:r>
            <a:endParaRPr lang="en-US" sz="4400" dirty="0"/>
          </a:p>
        </p:txBody>
      </p:sp>
      <p:sp>
        <p:nvSpPr>
          <p:cNvPr id="5" name="TextBox 4"/>
          <p:cNvSpPr txBox="1"/>
          <p:nvPr/>
        </p:nvSpPr>
        <p:spPr>
          <a:xfrm>
            <a:off x="152400" y="5638800"/>
            <a:ext cx="8763000" cy="798680"/>
          </a:xfrm>
          <a:prstGeom prst="rect">
            <a:avLst/>
          </a:prstGeom>
          <a:solidFill>
            <a:srgbClr val="FFFFFF"/>
          </a:solidFill>
          <a:ln>
            <a:noFill/>
          </a:ln>
          <a:effectLst/>
          <a:scene3d>
            <a:camera prst="orthographicFront">
              <a:rot lat="0" lon="0" rev="2154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lnSpc>
                <a:spcPct val="95000"/>
              </a:lnSpc>
              <a:defRPr/>
            </a:pPr>
            <a:r>
              <a:rPr lang="en-US" b="1" dirty="0" smtClean="0">
                <a:solidFill>
                  <a:srgbClr val="000000"/>
                </a:solidFill>
                <a:latin typeface="Miriam Fixed" pitchFamily="49" charset="-79"/>
                <a:cs typeface="Miriam Fixed" pitchFamily="49" charset="-79"/>
              </a:rPr>
              <a:t>The environment reinforces and shapes player identity.</a:t>
            </a:r>
          </a:p>
        </p:txBody>
      </p:sp>
      <p:sp>
        <p:nvSpPr>
          <p:cNvPr id="6" name="TextBox 5"/>
          <p:cNvSpPr txBox="1"/>
          <p:nvPr/>
        </p:nvSpPr>
        <p:spPr>
          <a:xfrm>
            <a:off x="304800" y="6096000"/>
            <a:ext cx="2971800" cy="707886"/>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6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2000" b="1" dirty="0" smtClean="0">
                <a:solidFill>
                  <a:srgbClr val="000000"/>
                </a:solidFill>
                <a:latin typeface="Bradley Hand ITC" pitchFamily="66" charset="0"/>
                <a:cs typeface="Miriam Fixed" pitchFamily="49" charset="-79"/>
              </a:rPr>
              <a:t>Reference: “The Imago Effect" (Harvey Smith)</a:t>
            </a:r>
            <a:endParaRPr lang="en-US" sz="2000" b="1" dirty="0">
              <a:latin typeface="Bradley Hand ITC" pitchFamily="66"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Player Identity</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3175000" y="3276600"/>
            <a:ext cx="5816600" cy="32727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588000"/>
            </a:camera>
            <a:lightRig rig="twoPt" dir="t">
              <a:rot lat="0" lon="0" rev="7200000"/>
            </a:lightRig>
          </a:scene3d>
          <a:sp3d contourW="12700">
            <a:bevelT w="25400" h="19050"/>
            <a:contourClr>
              <a:srgbClr val="969696"/>
            </a:contourClr>
          </a:sp3d>
        </p:spPr>
      </p:pic>
      <p:pic>
        <p:nvPicPr>
          <p:cNvPr id="5" name="Picture 5"/>
          <p:cNvPicPr>
            <a:picLocks noChangeAspect="1" noChangeArrowheads="1"/>
          </p:cNvPicPr>
          <p:nvPr/>
        </p:nvPicPr>
        <p:blipFill>
          <a:blip r:embed="rId4" cstate="print"/>
          <a:srcRect/>
          <a:stretch>
            <a:fillRect/>
          </a:stretch>
        </p:blipFill>
        <p:spPr bwMode="auto">
          <a:xfrm>
            <a:off x="222250" y="1423987"/>
            <a:ext cx="4917399" cy="27670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Player Identity</a:t>
            </a:r>
            <a:endParaRPr lang="en-US" dirty="0"/>
          </a:p>
        </p:txBody>
      </p:sp>
      <p:sp>
        <p:nvSpPr>
          <p:cNvPr id="3" name="Content Placeholder 2"/>
          <p:cNvSpPr>
            <a:spLocks noGrp="1"/>
          </p:cNvSpPr>
          <p:nvPr>
            <p:ph idx="1"/>
          </p:nvPr>
        </p:nvSpPr>
        <p:spPr>
          <a:xfrm>
            <a:off x="2057400" y="1447800"/>
            <a:ext cx="6858000" cy="5296835"/>
          </a:xfrm>
        </p:spPr>
        <p:txBody>
          <a:bodyPr/>
          <a:lstStyle/>
          <a:p>
            <a:pPr lvl="1" indent="-342900" eaLnBrk="1" hangingPunct="1">
              <a:lnSpc>
                <a:spcPct val="95000"/>
              </a:lnSpc>
              <a:spcBef>
                <a:spcPct val="0"/>
              </a:spcBef>
              <a:buClr>
                <a:srgbClr val="000000"/>
              </a:buClr>
              <a:buFontTx/>
              <a:buChar char="•"/>
            </a:pPr>
            <a:r>
              <a:rPr lang="en-US" sz="3200" dirty="0" smtClean="0">
                <a:sym typeface="Arial" charset="0"/>
              </a:rPr>
              <a:t>Identity is in part </a:t>
            </a:r>
            <a:r>
              <a:rPr lang="en-US" sz="3200" dirty="0" err="1" smtClean="0">
                <a:sym typeface="Arial" charset="0"/>
              </a:rPr>
              <a:t>performative</a:t>
            </a:r>
            <a:r>
              <a:rPr lang="en-US" sz="3200" dirty="0" smtClean="0">
                <a:sym typeface="Arial" charset="0"/>
              </a:rPr>
              <a:t> and part shaped by context</a:t>
            </a:r>
          </a:p>
          <a:p>
            <a:pPr lvl="1" indent="-342900">
              <a:lnSpc>
                <a:spcPct val="95000"/>
              </a:lnSpc>
              <a:spcBef>
                <a:spcPct val="0"/>
              </a:spcBef>
              <a:buClr>
                <a:srgbClr val="000000"/>
              </a:buClr>
              <a:buFontTx/>
              <a:buChar char="•"/>
            </a:pPr>
            <a:r>
              <a:rPr lang="en-US" sz="3200" dirty="0" smtClean="0">
                <a:sym typeface="Arial" charset="0"/>
              </a:rPr>
              <a:t>Games ask the player to</a:t>
            </a:r>
          </a:p>
          <a:p>
            <a:pPr lvl="2" indent="-342900">
              <a:lnSpc>
                <a:spcPct val="95000"/>
              </a:lnSpc>
              <a:spcBef>
                <a:spcPct val="0"/>
              </a:spcBef>
              <a:buClr>
                <a:srgbClr val="000000"/>
              </a:buClr>
              <a:buFontTx/>
              <a:buChar char="•"/>
            </a:pPr>
            <a:r>
              <a:rPr lang="en-US" sz="2800" dirty="0" smtClean="0">
                <a:sym typeface="Arial" charset="0"/>
              </a:rPr>
              <a:t>assume an identity</a:t>
            </a:r>
          </a:p>
          <a:p>
            <a:pPr lvl="2" indent="-342900">
              <a:lnSpc>
                <a:spcPct val="95000"/>
              </a:lnSpc>
              <a:spcBef>
                <a:spcPct val="0"/>
              </a:spcBef>
              <a:buClr>
                <a:srgbClr val="000000"/>
              </a:buClr>
              <a:buFontTx/>
              <a:buChar char="•"/>
            </a:pPr>
            <a:r>
              <a:rPr lang="en-US" sz="2800" dirty="0" smtClean="0">
                <a:sym typeface="Arial" charset="0"/>
              </a:rPr>
              <a:t>contextualize this identity within a game environment</a:t>
            </a:r>
          </a:p>
          <a:p>
            <a:pPr lvl="2" indent="-342900">
              <a:lnSpc>
                <a:spcPct val="95000"/>
              </a:lnSpc>
              <a:spcBef>
                <a:spcPct val="0"/>
              </a:spcBef>
              <a:buClr>
                <a:srgbClr val="000000"/>
              </a:buClr>
              <a:buFontTx/>
              <a:buChar char="•"/>
            </a:pPr>
            <a:r>
              <a:rPr lang="en-US" sz="2800" dirty="0" smtClean="0">
                <a:sym typeface="Arial" charset="0"/>
              </a:rPr>
              <a:t>The environment implies or encourages social norms and behaviors</a:t>
            </a:r>
            <a:endParaRPr lang="en-US" sz="2800" dirty="0" smtClean="0">
              <a:sym typeface="Times New Roman" charset="0"/>
            </a:endParaRPr>
          </a:p>
          <a:p>
            <a:pPr lvl="1" indent="-342900" eaLnBrk="1" hangingPunct="1">
              <a:lnSpc>
                <a:spcPct val="95000"/>
              </a:lnSpc>
              <a:spcBef>
                <a:spcPct val="0"/>
              </a:spcBef>
              <a:buClr>
                <a:srgbClr val="000000"/>
              </a:buClr>
              <a:buFontTx/>
              <a:buChar char="•"/>
            </a:pPr>
            <a:endParaRPr lang="en-US" sz="3200" dirty="0"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7737"/>
            <a:ext cx="8686800" cy="839063"/>
          </a:xfrm>
        </p:spPr>
        <p:txBody>
          <a:bodyPr/>
          <a:lstStyle/>
          <a:p>
            <a:r>
              <a:rPr lang="en-US" sz="4400" dirty="0" smtClean="0"/>
              <a:t>Narrative Context</a:t>
            </a:r>
            <a:endParaRPr lang="en-US" sz="4400" dirty="0"/>
          </a:p>
        </p:txBody>
      </p:sp>
      <p:pic>
        <p:nvPicPr>
          <p:cNvPr id="8" name="Content Placeholder 7" descr="bioshock_narritive.jpg"/>
          <p:cNvPicPr>
            <a:picLocks noGrp="1" noChangeAspect="1"/>
          </p:cNvPicPr>
          <p:nvPr>
            <p:ph idx="1"/>
          </p:nvPr>
        </p:nvPicPr>
        <p:blipFill>
          <a:blip r:embed="rId3"/>
          <a:stretch>
            <a:fillRect/>
          </a:stretch>
        </p:blipFill>
        <p:spPr>
          <a:xfrm>
            <a:off x="203200" y="1562100"/>
            <a:ext cx="8737600" cy="49149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540000"/>
            </a:camera>
            <a:lightRig rig="twoPt" dir="t">
              <a:rot lat="0" lon="0" rev="7200000"/>
            </a:lightRig>
          </a:scene3d>
          <a:sp3d contourW="12700">
            <a:bevelT w="25400" h="19050"/>
            <a:contourClr>
              <a:srgbClr val="969696"/>
            </a:contourClr>
          </a:sp3d>
        </p:spPr>
      </p:pic>
      <p:sp>
        <p:nvSpPr>
          <p:cNvPr id="5" name="TextBox 4"/>
          <p:cNvSpPr txBox="1"/>
          <p:nvPr/>
        </p:nvSpPr>
        <p:spPr>
          <a:xfrm>
            <a:off x="152400" y="6029185"/>
            <a:ext cx="8763000" cy="447815"/>
          </a:xfrm>
          <a:prstGeom prst="rect">
            <a:avLst/>
          </a:prstGeom>
          <a:solidFill>
            <a:srgbClr val="FFFFFF"/>
          </a:solidFill>
          <a:ln>
            <a:noFill/>
          </a:ln>
          <a:effectLst/>
          <a:scene3d>
            <a:camera prst="orthographicFront">
              <a:rot lat="0" lon="0" rev="2154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lnSpc>
                <a:spcPct val="95000"/>
              </a:lnSpc>
            </a:pPr>
            <a:r>
              <a:rPr lang="en-US" dirty="0" smtClean="0">
                <a:solidFill>
                  <a:srgbClr val="000000"/>
                </a:solidFill>
                <a:latin typeface="Miriam Fixed" pitchFamily="49" charset="-79"/>
                <a:cs typeface="Miriam Fixed" pitchFamily="49" charset="-79"/>
              </a:rPr>
              <a:t>The environment provides narrative context.</a:t>
            </a:r>
            <a:endParaRPr lang="en-US" dirty="0" smtClean="0">
              <a:latin typeface="Miriam Fixed" pitchFamily="49" charset="-79"/>
              <a:cs typeface="Miriam Fixed" pitchFamily="49" charset="-79"/>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Narrative Context</a:t>
            </a:r>
            <a:endParaRPr lang="en-US" dirty="0"/>
          </a:p>
        </p:txBody>
      </p:sp>
      <p:sp>
        <p:nvSpPr>
          <p:cNvPr id="3" name="Content Placeholder 2"/>
          <p:cNvSpPr>
            <a:spLocks noGrp="1"/>
          </p:cNvSpPr>
          <p:nvPr>
            <p:ph idx="1"/>
          </p:nvPr>
        </p:nvSpPr>
        <p:spPr>
          <a:xfrm>
            <a:off x="2057400" y="1447800"/>
            <a:ext cx="6858000" cy="5179880"/>
          </a:xfrm>
        </p:spPr>
        <p:txBody>
          <a:bodyPr/>
          <a:lstStyle/>
          <a:p>
            <a:pPr lvl="1" indent="-342900" eaLnBrk="1" hangingPunct="1">
              <a:lnSpc>
                <a:spcPct val="95000"/>
              </a:lnSpc>
              <a:spcBef>
                <a:spcPct val="0"/>
              </a:spcBef>
              <a:buClr>
                <a:srgbClr val="000000"/>
              </a:buClr>
              <a:buFontTx/>
              <a:buChar char="•"/>
            </a:pPr>
            <a:r>
              <a:rPr lang="en-US" sz="3200" dirty="0" smtClean="0"/>
              <a:t>A game environment communicates</a:t>
            </a:r>
          </a:p>
          <a:p>
            <a:pPr lvl="3" indent="-342900">
              <a:lnSpc>
                <a:spcPct val="95000"/>
              </a:lnSpc>
              <a:spcBef>
                <a:spcPct val="0"/>
              </a:spcBef>
              <a:buClr>
                <a:srgbClr val="000000"/>
              </a:buClr>
              <a:buFontTx/>
              <a:buChar char="•"/>
            </a:pPr>
            <a:r>
              <a:rPr lang="en-US" sz="2600" dirty="0" smtClean="0"/>
              <a:t>the history</a:t>
            </a:r>
          </a:p>
          <a:p>
            <a:pPr lvl="3" indent="-342900">
              <a:lnSpc>
                <a:spcPct val="95000"/>
              </a:lnSpc>
              <a:spcBef>
                <a:spcPct val="0"/>
              </a:spcBef>
              <a:buClr>
                <a:srgbClr val="000000"/>
              </a:buClr>
              <a:buFontTx/>
              <a:buChar char="•"/>
            </a:pPr>
            <a:r>
              <a:rPr lang="en-US" sz="2600" dirty="0" smtClean="0"/>
              <a:t>who inhabits it</a:t>
            </a:r>
          </a:p>
          <a:p>
            <a:pPr lvl="3" indent="-342900">
              <a:lnSpc>
                <a:spcPct val="95000"/>
              </a:lnSpc>
              <a:spcBef>
                <a:spcPct val="0"/>
              </a:spcBef>
              <a:buClr>
                <a:srgbClr val="000000"/>
              </a:buClr>
              <a:buFontTx/>
              <a:buChar char="•"/>
            </a:pPr>
            <a:r>
              <a:rPr lang="en-US" sz="2600" dirty="0" smtClean="0"/>
              <a:t>their living conditions</a:t>
            </a:r>
          </a:p>
          <a:p>
            <a:pPr lvl="3" indent="-342900">
              <a:lnSpc>
                <a:spcPct val="95000"/>
              </a:lnSpc>
              <a:spcBef>
                <a:spcPct val="0"/>
              </a:spcBef>
              <a:buClr>
                <a:srgbClr val="000000"/>
              </a:buClr>
              <a:buFontTx/>
              <a:buChar char="•"/>
            </a:pPr>
            <a:r>
              <a:rPr lang="en-US" sz="2600" dirty="0" smtClean="0"/>
              <a:t>what might happen next</a:t>
            </a:r>
          </a:p>
          <a:p>
            <a:pPr lvl="3" indent="-342900">
              <a:lnSpc>
                <a:spcPct val="95000"/>
              </a:lnSpc>
              <a:spcBef>
                <a:spcPct val="0"/>
              </a:spcBef>
              <a:buClr>
                <a:srgbClr val="000000"/>
              </a:buClr>
              <a:buFontTx/>
              <a:buChar char="•"/>
            </a:pPr>
            <a:r>
              <a:rPr lang="en-US" sz="2600" dirty="0" smtClean="0"/>
              <a:t>the functional purpose</a:t>
            </a:r>
          </a:p>
          <a:p>
            <a:pPr lvl="3" indent="-342900">
              <a:lnSpc>
                <a:spcPct val="95000"/>
              </a:lnSpc>
              <a:spcBef>
                <a:spcPct val="0"/>
              </a:spcBef>
              <a:buClr>
                <a:srgbClr val="000000"/>
              </a:buClr>
              <a:buFontTx/>
              <a:buChar char="•"/>
            </a:pPr>
            <a:r>
              <a:rPr lang="en-US" sz="2600" dirty="0" smtClean="0"/>
              <a:t>the mood </a:t>
            </a:r>
          </a:p>
          <a:p>
            <a:pPr lvl="1" indent="-342900">
              <a:lnSpc>
                <a:spcPct val="95000"/>
              </a:lnSpc>
              <a:spcBef>
                <a:spcPct val="0"/>
              </a:spcBef>
              <a:buClr>
                <a:srgbClr val="000000"/>
              </a:buClr>
              <a:buFontTx/>
              <a:buChar char="•"/>
            </a:pPr>
            <a:r>
              <a:rPr lang="en-US" sz="3200" dirty="0" smtClean="0"/>
              <a:t>Used cohesively, the world speaks for itself as the player moves through it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456337"/>
            <a:ext cx="6858000" cy="991463"/>
          </a:xfrm>
        </p:spPr>
        <p:txBody>
          <a:bodyPr/>
          <a:lstStyle/>
          <a:p>
            <a:r>
              <a:rPr lang="en-US" dirty="0" smtClean="0"/>
              <a:t>In This Session, We…</a:t>
            </a:r>
            <a:endParaRPr lang="en-US" dirty="0"/>
          </a:p>
        </p:txBody>
      </p:sp>
      <p:sp>
        <p:nvSpPr>
          <p:cNvPr id="3" name="Content Placeholder 2"/>
          <p:cNvSpPr>
            <a:spLocks noGrp="1"/>
          </p:cNvSpPr>
          <p:nvPr>
            <p:ph idx="1"/>
          </p:nvPr>
        </p:nvSpPr>
        <p:spPr>
          <a:xfrm>
            <a:off x="2057400" y="2630436"/>
            <a:ext cx="6858000" cy="3465564"/>
          </a:xfrm>
        </p:spPr>
        <p:txBody>
          <a:bodyPr>
            <a:spAutoFit/>
          </a:bodyPr>
          <a:lstStyle/>
          <a:p>
            <a:r>
              <a:rPr lang="en-US" dirty="0" smtClean="0"/>
              <a:t>See what a LD does</a:t>
            </a:r>
          </a:p>
          <a:p>
            <a:pPr lvl="1"/>
            <a:r>
              <a:rPr lang="en-US" dirty="0" smtClean="0"/>
              <a:t>What does the role entail?</a:t>
            </a:r>
          </a:p>
          <a:p>
            <a:r>
              <a:rPr lang="en-US" dirty="0" smtClean="0"/>
              <a:t>What the LD creates</a:t>
            </a:r>
          </a:p>
          <a:p>
            <a:pPr lvl="1"/>
            <a:r>
              <a:rPr lang="en-US" dirty="0" err="1" smtClean="0"/>
              <a:t>Gameplay</a:t>
            </a:r>
            <a:r>
              <a:rPr lang="en-US" dirty="0" smtClean="0"/>
              <a:t> and Environments</a:t>
            </a:r>
          </a:p>
          <a:p>
            <a:r>
              <a:rPr lang="en-US" dirty="0" smtClean="0"/>
              <a:t>How the LD creates “fun”</a:t>
            </a:r>
          </a:p>
          <a:p>
            <a:pPr lvl="1"/>
            <a:r>
              <a:rPr lang="en-US" dirty="0" smtClean="0"/>
              <a:t>By combining game systems… and using the editor</a:t>
            </a:r>
          </a:p>
        </p:txBody>
      </p:sp>
      <p:sp>
        <p:nvSpPr>
          <p:cNvPr id="4" name="TextBox 3"/>
          <p:cNvSpPr txBox="1"/>
          <p:nvPr/>
        </p:nvSpPr>
        <p:spPr>
          <a:xfrm>
            <a:off x="1981200" y="1905000"/>
            <a:ext cx="1905000" cy="461665"/>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12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b="1" dirty="0" smtClean="0">
                <a:solidFill>
                  <a:srgbClr val="000000"/>
                </a:solidFill>
                <a:latin typeface="Bradley Hand ITC" pitchFamily="66" charset="0"/>
              </a:rPr>
              <a:t>Section 1</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7737"/>
            <a:ext cx="8686800" cy="839063"/>
          </a:xfrm>
        </p:spPr>
        <p:txBody>
          <a:bodyPr/>
          <a:lstStyle/>
          <a:p>
            <a:r>
              <a:rPr lang="en-US" sz="4400" dirty="0" smtClean="0"/>
              <a:t>Narrative Context</a:t>
            </a:r>
            <a:endParaRPr lang="en-US" sz="4400" dirty="0"/>
          </a:p>
        </p:txBody>
      </p:sp>
      <p:pic>
        <p:nvPicPr>
          <p:cNvPr id="8" name="Content Placeholder 7" descr="bioshock_narritive.jpg"/>
          <p:cNvPicPr>
            <a:picLocks noGrp="1" noChangeAspect="1"/>
          </p:cNvPicPr>
          <p:nvPr>
            <p:ph idx="1"/>
          </p:nvPr>
        </p:nvPicPr>
        <p:blipFill>
          <a:blip r:embed="rId3"/>
          <a:stretch>
            <a:fillRect/>
          </a:stretch>
        </p:blipFill>
        <p:spPr>
          <a:xfrm>
            <a:off x="203200" y="1562100"/>
            <a:ext cx="8737600" cy="49149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21540000"/>
            </a:camera>
            <a:lightRig rig="twoPt" dir="t">
              <a:rot lat="0" lon="0" rev="7200000"/>
            </a:lightRig>
          </a:scene3d>
          <a:sp3d contourW="12700">
            <a:bevelT w="25400" h="19050"/>
            <a:contourClr>
              <a:srgbClr val="969696"/>
            </a:contourClr>
          </a:sp3d>
        </p:spPr>
      </p:pic>
      <p:sp>
        <p:nvSpPr>
          <p:cNvPr id="5" name="TextBox 4"/>
          <p:cNvSpPr txBox="1"/>
          <p:nvPr/>
        </p:nvSpPr>
        <p:spPr>
          <a:xfrm>
            <a:off x="152400" y="6029185"/>
            <a:ext cx="8763000" cy="447815"/>
          </a:xfrm>
          <a:prstGeom prst="rect">
            <a:avLst/>
          </a:prstGeom>
          <a:solidFill>
            <a:srgbClr val="FFFFFF"/>
          </a:solidFill>
          <a:ln>
            <a:noFill/>
          </a:ln>
          <a:effectLst/>
          <a:scene3d>
            <a:camera prst="orthographicFront">
              <a:rot lat="0" lon="0" rev="2154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lnSpc>
                <a:spcPct val="95000"/>
              </a:lnSpc>
            </a:pPr>
            <a:r>
              <a:rPr lang="en-US" dirty="0" smtClean="0">
                <a:solidFill>
                  <a:srgbClr val="000000"/>
                </a:solidFill>
                <a:latin typeface="Miriam Fixed" pitchFamily="49" charset="-79"/>
                <a:cs typeface="Miriam Fixed" pitchFamily="49" charset="-79"/>
              </a:rPr>
              <a:t>The environment provides narrative context.</a:t>
            </a:r>
            <a:endParaRPr lang="en-US" dirty="0" smtClean="0">
              <a:latin typeface="Miriam Fixed" pitchFamily="49" charset="-79"/>
              <a:cs typeface="Miriam Fixed" pitchFamily="49" charset="-79"/>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Production Design</a:t>
            </a:r>
            <a:endParaRPr lang="en-US" dirty="0"/>
          </a:p>
        </p:txBody>
      </p:sp>
      <p:sp>
        <p:nvSpPr>
          <p:cNvPr id="3" name="Content Placeholder 2"/>
          <p:cNvSpPr>
            <a:spLocks noGrp="1"/>
          </p:cNvSpPr>
          <p:nvPr>
            <p:ph idx="1"/>
          </p:nvPr>
        </p:nvSpPr>
        <p:spPr>
          <a:xfrm>
            <a:off x="2057400" y="1295400"/>
            <a:ext cx="6858000" cy="3071610"/>
          </a:xfrm>
        </p:spPr>
        <p:txBody>
          <a:bodyPr/>
          <a:lstStyle/>
          <a:p>
            <a:r>
              <a:rPr lang="en-US" dirty="0" smtClean="0"/>
              <a:t>Differs widely between companies</a:t>
            </a:r>
          </a:p>
          <a:p>
            <a:r>
              <a:rPr lang="en-US" dirty="0" smtClean="0"/>
              <a:t>“3D Concepts”</a:t>
            </a:r>
          </a:p>
          <a:p>
            <a:pPr lvl="1"/>
            <a:r>
              <a:rPr lang="en-US" dirty="0" smtClean="0"/>
              <a:t>Shape out level, establish proportions for functional space</a:t>
            </a:r>
          </a:p>
          <a:p>
            <a:r>
              <a:rPr lang="en-US" dirty="0" smtClean="0"/>
              <a:t>Concept Art </a:t>
            </a:r>
            <a:r>
              <a:rPr lang="en-US" dirty="0" err="1" smtClean="0"/>
              <a:t>Paintover</a:t>
            </a:r>
            <a:endParaRPr lang="en-U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Production Design</a:t>
            </a:r>
            <a:endParaRPr lang="en-US" dirty="0"/>
          </a:p>
        </p:txBody>
      </p:sp>
      <p:sp>
        <p:nvSpPr>
          <p:cNvPr id="3" name="Content Placeholder 2"/>
          <p:cNvSpPr>
            <a:spLocks noGrp="1"/>
          </p:cNvSpPr>
          <p:nvPr>
            <p:ph idx="1"/>
          </p:nvPr>
        </p:nvSpPr>
        <p:spPr>
          <a:xfrm>
            <a:off x="2057400" y="1295400"/>
            <a:ext cx="6858000" cy="5287601"/>
          </a:xfrm>
        </p:spPr>
        <p:txBody>
          <a:bodyPr/>
          <a:lstStyle/>
          <a:p>
            <a:r>
              <a:rPr lang="en-US" dirty="0" smtClean="0"/>
              <a:t>Differs widely between companies</a:t>
            </a:r>
          </a:p>
          <a:p>
            <a:r>
              <a:rPr lang="en-US" dirty="0" smtClean="0"/>
              <a:t>“3D Concepts”</a:t>
            </a:r>
          </a:p>
          <a:p>
            <a:pPr lvl="1"/>
            <a:r>
              <a:rPr lang="en-US" dirty="0" smtClean="0"/>
              <a:t>Shape out level, establish proportions for functional space</a:t>
            </a:r>
          </a:p>
          <a:p>
            <a:r>
              <a:rPr lang="en-US" dirty="0" smtClean="0"/>
              <a:t>Concept Art </a:t>
            </a:r>
            <a:r>
              <a:rPr lang="en-US" dirty="0" err="1" smtClean="0"/>
              <a:t>Paintover</a:t>
            </a:r>
            <a:endParaRPr lang="en-US" dirty="0" smtClean="0"/>
          </a:p>
          <a:p>
            <a:r>
              <a:rPr lang="en-US" dirty="0" smtClean="0"/>
              <a:t>Full art pass</a:t>
            </a:r>
          </a:p>
          <a:p>
            <a:pPr lvl="1"/>
            <a:r>
              <a:rPr lang="en-US" dirty="0" smtClean="0"/>
              <a:t>Artist might replace the entire model</a:t>
            </a:r>
          </a:p>
          <a:p>
            <a:pPr lvl="1"/>
            <a:r>
              <a:rPr lang="en-US" dirty="0" smtClean="0"/>
              <a:t>Artist might create modular pieces</a:t>
            </a:r>
            <a:endParaRPr lang="en-US" dirty="0"/>
          </a:p>
        </p:txBody>
      </p:sp>
      <p:pic>
        <p:nvPicPr>
          <p:cNvPr id="4" name="Picture 3" descr="M03 - Drakk Hallway 1.jpg"/>
          <p:cNvPicPr>
            <a:picLocks noChangeAspect="1"/>
          </p:cNvPicPr>
          <p:nvPr/>
        </p:nvPicPr>
        <p:blipFill>
          <a:blip r:embed="rId3"/>
          <a:stretch>
            <a:fillRect/>
          </a:stretch>
        </p:blipFill>
        <p:spPr>
          <a:xfrm>
            <a:off x="457200" y="457200"/>
            <a:ext cx="8140547" cy="591207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12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Production Design</a:t>
            </a:r>
            <a:endParaRPr lang="en-US" dirty="0"/>
          </a:p>
        </p:txBody>
      </p:sp>
      <p:sp>
        <p:nvSpPr>
          <p:cNvPr id="3" name="Content Placeholder 2"/>
          <p:cNvSpPr>
            <a:spLocks noGrp="1"/>
          </p:cNvSpPr>
          <p:nvPr>
            <p:ph idx="1"/>
          </p:nvPr>
        </p:nvSpPr>
        <p:spPr>
          <a:xfrm>
            <a:off x="2057400" y="1295400"/>
            <a:ext cx="6858000" cy="5287601"/>
          </a:xfrm>
        </p:spPr>
        <p:txBody>
          <a:bodyPr/>
          <a:lstStyle/>
          <a:p>
            <a:r>
              <a:rPr lang="en-US" dirty="0" smtClean="0"/>
              <a:t>Differs widely between companies</a:t>
            </a:r>
          </a:p>
          <a:p>
            <a:r>
              <a:rPr lang="en-US" dirty="0" smtClean="0"/>
              <a:t>“3D Concepts”</a:t>
            </a:r>
          </a:p>
          <a:p>
            <a:pPr lvl="1"/>
            <a:r>
              <a:rPr lang="en-US" dirty="0" smtClean="0"/>
              <a:t>Shape out level, establish proportions for functional space</a:t>
            </a:r>
          </a:p>
          <a:p>
            <a:r>
              <a:rPr lang="en-US" dirty="0" smtClean="0"/>
              <a:t>Concept Art </a:t>
            </a:r>
            <a:r>
              <a:rPr lang="en-US" dirty="0" err="1" smtClean="0"/>
              <a:t>Paintover</a:t>
            </a:r>
            <a:endParaRPr lang="en-US" dirty="0" smtClean="0"/>
          </a:p>
          <a:p>
            <a:r>
              <a:rPr lang="en-US" dirty="0" smtClean="0"/>
              <a:t>Full art pass</a:t>
            </a:r>
          </a:p>
          <a:p>
            <a:pPr lvl="1"/>
            <a:r>
              <a:rPr lang="en-US" dirty="0" smtClean="0"/>
              <a:t>Artist might replace the entire model</a:t>
            </a:r>
          </a:p>
          <a:p>
            <a:pPr lvl="1"/>
            <a:r>
              <a:rPr lang="en-US" dirty="0" smtClean="0"/>
              <a:t>Artist might create modular pieces</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Collaboration</a:t>
            </a:r>
            <a:endParaRPr lang="en-US" dirty="0"/>
          </a:p>
        </p:txBody>
      </p:sp>
      <p:sp>
        <p:nvSpPr>
          <p:cNvPr id="3" name="Content Placeholder 2"/>
          <p:cNvSpPr>
            <a:spLocks noGrp="1"/>
          </p:cNvSpPr>
          <p:nvPr>
            <p:ph idx="1"/>
          </p:nvPr>
        </p:nvSpPr>
        <p:spPr>
          <a:xfrm>
            <a:off x="2057400" y="2209800"/>
            <a:ext cx="6858000" cy="3391698"/>
          </a:xfrm>
        </p:spPr>
        <p:txBody>
          <a:bodyPr/>
          <a:lstStyle/>
          <a:p>
            <a:r>
              <a:rPr lang="en-US" dirty="0" smtClean="0"/>
              <a:t>Art and LD = two jobs</a:t>
            </a:r>
          </a:p>
          <a:p>
            <a:pPr lvl="1"/>
            <a:r>
              <a:rPr lang="en-US" dirty="0" smtClean="0"/>
              <a:t>but there will be lots of interaction!</a:t>
            </a:r>
          </a:p>
          <a:p>
            <a:r>
              <a:rPr lang="en-US" dirty="0" smtClean="0"/>
              <a:t>Help on technical side: </a:t>
            </a:r>
          </a:p>
          <a:p>
            <a:pPr lvl="1"/>
            <a:r>
              <a:rPr lang="en-US" dirty="0" smtClean="0"/>
              <a:t>culling, </a:t>
            </a:r>
            <a:r>
              <a:rPr lang="en-US" dirty="0" err="1" smtClean="0"/>
              <a:t>framerate</a:t>
            </a:r>
            <a:r>
              <a:rPr lang="en-US" dirty="0" smtClean="0"/>
              <a:t>, dynamic props</a:t>
            </a:r>
          </a:p>
          <a:p>
            <a:r>
              <a:rPr lang="en-US" dirty="0" smtClean="0"/>
              <a:t>Watch over design intent</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should know…</a:t>
            </a:r>
            <a:endParaRPr lang="en-US" dirty="0"/>
          </a:p>
        </p:txBody>
      </p:sp>
      <p:pic>
        <p:nvPicPr>
          <p:cNvPr id="5" name="Picture 4" descr="gowPass02.jpg"/>
          <p:cNvPicPr>
            <a:picLocks noChangeAspect="1"/>
          </p:cNvPicPr>
          <p:nvPr/>
        </p:nvPicPr>
        <p:blipFill>
          <a:blip r:embed="rId3"/>
          <a:stretch>
            <a:fillRect/>
          </a:stretch>
        </p:blipFill>
        <p:spPr>
          <a:xfrm>
            <a:off x="2057400" y="2743200"/>
            <a:ext cx="6934200" cy="394282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gowPass01.jpg"/>
          <p:cNvPicPr>
            <a:picLocks noChangeAspect="1"/>
          </p:cNvPicPr>
          <p:nvPr/>
        </p:nvPicPr>
        <p:blipFill>
          <a:blip r:embed="rId4"/>
          <a:stretch>
            <a:fillRect/>
          </a:stretch>
        </p:blipFill>
        <p:spPr>
          <a:xfrm>
            <a:off x="228600" y="1219200"/>
            <a:ext cx="6566586" cy="37338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should know…</a:t>
            </a:r>
            <a:endParaRPr lang="en-US" dirty="0"/>
          </a:p>
        </p:txBody>
      </p:sp>
      <p:pic>
        <p:nvPicPr>
          <p:cNvPr id="4" name="Picture 3" descr="gowPass01.jpg"/>
          <p:cNvPicPr>
            <a:picLocks noChangeAspect="1"/>
          </p:cNvPicPr>
          <p:nvPr/>
        </p:nvPicPr>
        <p:blipFill>
          <a:blip r:embed="rId3"/>
          <a:stretch>
            <a:fillRect/>
          </a:stretch>
        </p:blipFill>
        <p:spPr>
          <a:xfrm>
            <a:off x="228600" y="1219200"/>
            <a:ext cx="6566586" cy="37338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gowPass02.jpg"/>
          <p:cNvPicPr>
            <a:picLocks noChangeAspect="1"/>
          </p:cNvPicPr>
          <p:nvPr/>
        </p:nvPicPr>
        <p:blipFill>
          <a:blip r:embed="rId4"/>
          <a:stretch>
            <a:fillRect/>
          </a:stretch>
        </p:blipFill>
        <p:spPr>
          <a:xfrm>
            <a:off x="2057400" y="2743200"/>
            <a:ext cx="6934200" cy="394282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should know…</a:t>
            </a:r>
            <a:endParaRPr lang="en-US" dirty="0"/>
          </a:p>
        </p:txBody>
      </p:sp>
      <p:sp>
        <p:nvSpPr>
          <p:cNvPr id="3" name="Content Placeholder 2"/>
          <p:cNvSpPr>
            <a:spLocks noGrp="1"/>
          </p:cNvSpPr>
          <p:nvPr>
            <p:ph idx="1"/>
          </p:nvPr>
        </p:nvSpPr>
        <p:spPr>
          <a:xfrm>
            <a:off x="1905000" y="2209800"/>
            <a:ext cx="7010400" cy="3637919"/>
          </a:xfrm>
        </p:spPr>
        <p:txBody>
          <a:bodyPr/>
          <a:lstStyle/>
          <a:p>
            <a:r>
              <a:rPr lang="en-US" dirty="0" smtClean="0"/>
              <a:t>How the LD collaborates with other departments</a:t>
            </a:r>
          </a:p>
          <a:p>
            <a:r>
              <a:rPr lang="en-US" dirty="0" smtClean="0"/>
              <a:t>How environments</a:t>
            </a:r>
          </a:p>
          <a:p>
            <a:pPr lvl="1"/>
            <a:r>
              <a:rPr lang="en-US" dirty="0" smtClean="0"/>
              <a:t>shape player identity</a:t>
            </a:r>
          </a:p>
          <a:p>
            <a:pPr lvl="1"/>
            <a:r>
              <a:rPr lang="en-US" dirty="0" smtClean="0"/>
              <a:t>Provide narrative context</a:t>
            </a:r>
          </a:p>
          <a:p>
            <a:r>
              <a:rPr lang="en-US" dirty="0" smtClean="0"/>
              <a:t>How to add visuals to the </a:t>
            </a:r>
            <a:r>
              <a:rPr lang="en-US" dirty="0" err="1" smtClean="0"/>
              <a:t>whitebox</a:t>
            </a:r>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a:xfrm>
            <a:off x="2057400" y="2209800"/>
            <a:ext cx="6858000" cy="3834896"/>
          </a:xfrm>
        </p:spPr>
        <p:txBody>
          <a:bodyPr/>
          <a:lstStyle/>
          <a:p>
            <a:pPr>
              <a:buNone/>
            </a:pPr>
            <a:r>
              <a:rPr lang="en-US" dirty="0" smtClean="0"/>
              <a:t>Hopefully, this showed…</a:t>
            </a:r>
          </a:p>
          <a:p>
            <a:r>
              <a:rPr lang="en-US" dirty="0" smtClean="0"/>
              <a:t>What we do as level designers</a:t>
            </a:r>
          </a:p>
          <a:p>
            <a:r>
              <a:rPr lang="en-US" dirty="0" smtClean="0"/>
              <a:t>What the tools of the trade are</a:t>
            </a:r>
          </a:p>
          <a:p>
            <a:r>
              <a:rPr lang="en-US" dirty="0" smtClean="0"/>
              <a:t>How we translate design documents into designs</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28600"/>
            <a:ext cx="6858000" cy="915263"/>
          </a:xfrm>
        </p:spPr>
        <p:txBody>
          <a:bodyPr/>
          <a:lstStyle/>
          <a:p>
            <a:r>
              <a:rPr lang="en-US" dirty="0" smtClean="0"/>
              <a:t>Questions?</a:t>
            </a:r>
            <a:endParaRPr lang="en-US" dirty="0"/>
          </a:p>
        </p:txBody>
      </p:sp>
      <p:sp>
        <p:nvSpPr>
          <p:cNvPr id="6" name="Rectangle 2"/>
          <p:cNvSpPr txBox="1">
            <a:spLocks noChangeArrowheads="1"/>
          </p:cNvSpPr>
          <p:nvPr/>
        </p:nvSpPr>
        <p:spPr bwMode="auto">
          <a:xfrm>
            <a:off x="3048000" y="5029200"/>
            <a:ext cx="3790950" cy="1676400"/>
          </a:xfrm>
          <a:prstGeom prst="rect">
            <a:avLst/>
          </a:prstGeom>
          <a:solidFill>
            <a:schemeClr val="tx1"/>
          </a:solidFill>
          <a:ln w="9525">
            <a:noFill/>
            <a:miter lim="800000"/>
            <a:headEnd/>
            <a:tailEnd/>
          </a:ln>
          <a:effectLst>
            <a:outerShdw blurRad="203200" dist="139700" dir="2700000" algn="tl" rotWithShape="0">
              <a:prstClr val="black">
                <a:alpha val="40000"/>
              </a:prstClr>
            </a:outerShdw>
          </a:effectLst>
          <a:scene3d>
            <a:camera prst="orthographicFront">
              <a:rot lat="0" lon="0" rev="60000"/>
            </a:camera>
            <a:lightRig rig="threePt" dir="t"/>
          </a:scene3d>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95000"/>
              </a:lnSpc>
              <a:spcBef>
                <a:spcPct val="0"/>
              </a:spcBef>
              <a:spcAft>
                <a:spcPct val="0"/>
              </a:spcAft>
              <a:buClrTx/>
              <a:buSzTx/>
              <a:buFontTx/>
              <a:buNone/>
              <a:tabLst/>
              <a:defRPr/>
            </a:pPr>
            <a:r>
              <a:rPr kumimoji="0" lang="en-US" sz="2700" b="1" i="0" u="none" strike="noStrike" kern="0" cap="none" spc="0" normalizeH="0" baseline="0" noProof="0" dirty="0" smtClean="0">
                <a:ln>
                  <a:noFill/>
                </a:ln>
                <a:solidFill>
                  <a:srgbClr val="000000"/>
                </a:solidFill>
                <a:effectLst/>
                <a:uLnTx/>
                <a:uFillTx/>
                <a:latin typeface="Miriam Fixed" pitchFamily="49" charset="-79"/>
                <a:ea typeface="+mn-ea"/>
                <a:cs typeface="Miriam Fixed" pitchFamily="49" charset="-79"/>
              </a:rPr>
              <a:t>Matthias </a:t>
            </a:r>
            <a:r>
              <a:rPr kumimoji="0" lang="en-US" sz="2700" b="1" i="0" u="none" strike="noStrike" kern="0" cap="none" spc="0" normalizeH="0" baseline="0" noProof="0" dirty="0" err="1" smtClean="0">
                <a:ln>
                  <a:noFill/>
                </a:ln>
                <a:solidFill>
                  <a:srgbClr val="000000"/>
                </a:solidFill>
                <a:effectLst/>
                <a:uLnTx/>
                <a:uFillTx/>
                <a:latin typeface="Miriam Fixed" pitchFamily="49" charset="-79"/>
                <a:ea typeface="+mn-ea"/>
                <a:cs typeface="Miriam Fixed" pitchFamily="49" charset="-79"/>
              </a:rPr>
              <a:t>Worch</a:t>
            </a:r>
            <a:r>
              <a:rPr kumimoji="0" lang="en-US" sz="2700" b="1" i="0" u="none" strike="noStrike" kern="0" cap="none" spc="0" normalizeH="0" baseline="0" noProof="0" dirty="0" smtClean="0">
                <a:ln>
                  <a:noFill/>
                </a:ln>
                <a:solidFill>
                  <a:srgbClr val="000000"/>
                </a:solidFill>
                <a:effectLst/>
                <a:uLnTx/>
                <a:uFillTx/>
                <a:latin typeface="Miriam Fixed" pitchFamily="49" charset="-79"/>
                <a:ea typeface="+mn-ea"/>
                <a:cs typeface="Miriam Fixed" pitchFamily="49" charset="-79"/>
              </a:rPr>
              <a:t/>
            </a:r>
            <a:br>
              <a:rPr kumimoji="0" lang="en-US" sz="2700" b="1" i="0" u="none" strike="noStrike" kern="0" cap="none" spc="0" normalizeH="0" baseline="0" noProof="0" dirty="0" smtClean="0">
                <a:ln>
                  <a:noFill/>
                </a:ln>
                <a:solidFill>
                  <a:srgbClr val="000000"/>
                </a:solidFill>
                <a:effectLst/>
                <a:uLnTx/>
                <a:uFillTx/>
                <a:latin typeface="Miriam Fixed" pitchFamily="49" charset="-79"/>
                <a:ea typeface="+mn-ea"/>
                <a:cs typeface="Miriam Fixed" pitchFamily="49" charset="-79"/>
              </a:rPr>
            </a:br>
            <a:r>
              <a:rPr kumimoji="0" lang="en-US" sz="2700" b="1" i="0" u="none" strike="noStrike" kern="0" cap="none" spc="0" normalizeH="0" baseline="0" noProof="0" dirty="0" smtClean="0">
                <a:ln>
                  <a:noFill/>
                </a:ln>
                <a:solidFill>
                  <a:srgbClr val="000000"/>
                </a:solidFill>
                <a:effectLst/>
                <a:uLnTx/>
                <a:uFillTx/>
                <a:latin typeface="Miriam Fixed" pitchFamily="49" charset="-79"/>
                <a:ea typeface="+mn-ea"/>
                <a:cs typeface="Miriam Fixed" pitchFamily="49" charset="-79"/>
              </a:rPr>
              <a:t>Visceral Games</a:t>
            </a:r>
            <a:br>
              <a:rPr kumimoji="0" lang="en-US" sz="2700" b="1" i="0" u="none" strike="noStrike" kern="0" cap="none" spc="0" normalizeH="0" baseline="0" noProof="0" dirty="0" smtClean="0">
                <a:ln>
                  <a:noFill/>
                </a:ln>
                <a:solidFill>
                  <a:srgbClr val="000000"/>
                </a:solidFill>
                <a:effectLst/>
                <a:uLnTx/>
                <a:uFillTx/>
                <a:latin typeface="Miriam Fixed" pitchFamily="49" charset="-79"/>
                <a:ea typeface="+mn-ea"/>
                <a:cs typeface="Miriam Fixed" pitchFamily="49" charset="-79"/>
              </a:rPr>
            </a:br>
            <a:r>
              <a:rPr kumimoji="0" lang="en-US" sz="2000" b="1" i="0" u="sng" strike="noStrike" kern="0" cap="none" spc="0" normalizeH="0" baseline="0" noProof="0" dirty="0" smtClean="0">
                <a:ln>
                  <a:noFill/>
                </a:ln>
                <a:solidFill>
                  <a:srgbClr val="000000"/>
                </a:solidFill>
                <a:effectLst/>
                <a:uLnTx/>
                <a:uFillTx/>
                <a:latin typeface="Miriam Fixed" pitchFamily="49" charset="-79"/>
                <a:ea typeface="+mn-ea"/>
                <a:cs typeface="Miriam Fixed" pitchFamily="49" charset="-79"/>
                <a:hlinkClick r:id="rId3"/>
              </a:rPr>
              <a:t>matthias@worch.com</a:t>
            </a:r>
            <a:endParaRPr kumimoji="0" lang="en-US" sz="2000" b="1" i="0" u="sng" strike="noStrike" kern="0" cap="none" spc="0" normalizeH="0" baseline="0" noProof="0" dirty="0" smtClean="0">
              <a:ln>
                <a:noFill/>
              </a:ln>
              <a:solidFill>
                <a:srgbClr val="000000"/>
              </a:solidFill>
              <a:effectLst/>
              <a:uLnTx/>
              <a:uFillTx/>
              <a:latin typeface="Miriam Fixed" pitchFamily="49" charset="-79"/>
              <a:ea typeface="+mn-ea"/>
              <a:cs typeface="Miriam Fixed" pitchFamily="49" charset="-79"/>
            </a:endParaRPr>
          </a:p>
          <a:p>
            <a:pPr marL="0" marR="0" lvl="0" indent="0" algn="ctr" defTabSz="914400" rtl="0" eaLnBrk="1" fontAlgn="base" latinLnBrk="0" hangingPunct="1">
              <a:lnSpc>
                <a:spcPct val="95000"/>
              </a:lnSpc>
              <a:spcBef>
                <a:spcPct val="0"/>
              </a:spcBef>
              <a:spcAft>
                <a:spcPct val="0"/>
              </a:spcAft>
              <a:buClrTx/>
              <a:buSzTx/>
              <a:buFontTx/>
              <a:buNone/>
              <a:tabLst/>
              <a:defRPr/>
            </a:pPr>
            <a:r>
              <a:rPr kumimoji="0" lang="en-US" sz="2000" kern="0" dirty="0" smtClean="0">
                <a:solidFill>
                  <a:srgbClr val="000000"/>
                </a:solidFill>
                <a:latin typeface="Miriam Fixed" pitchFamily="49" charset="-79"/>
                <a:cs typeface="Miriam Fixed" pitchFamily="49" charset="-79"/>
              </a:rPr>
              <a:t>(with help from Harvey Smith, </a:t>
            </a:r>
            <a:r>
              <a:rPr kumimoji="0" lang="en-US" sz="2000" kern="0" dirty="0" err="1" smtClean="0">
                <a:solidFill>
                  <a:srgbClr val="000000"/>
                </a:solidFill>
                <a:latin typeface="Miriam Fixed" pitchFamily="49" charset="-79"/>
                <a:cs typeface="Miriam Fixed" pitchFamily="49" charset="-79"/>
              </a:rPr>
              <a:t>Arkane</a:t>
            </a:r>
            <a:r>
              <a:rPr kumimoji="0" lang="en-US" sz="2000" kern="0" dirty="0" smtClean="0">
                <a:solidFill>
                  <a:srgbClr val="000000"/>
                </a:solidFill>
                <a:latin typeface="Miriam Fixed" pitchFamily="49" charset="-79"/>
                <a:cs typeface="Miriam Fixed" pitchFamily="49" charset="-79"/>
              </a:rPr>
              <a:t> Studios)</a:t>
            </a:r>
            <a:endParaRPr kumimoji="0" lang="en-US" sz="2000" i="0" strike="noStrike" kern="0" cap="none" spc="0" normalizeH="0" baseline="0" noProof="0" dirty="0" smtClean="0">
              <a:ln>
                <a:noFill/>
              </a:ln>
              <a:solidFill>
                <a:srgbClr val="000000"/>
              </a:solidFill>
              <a:effectLst/>
              <a:uLnTx/>
              <a:uFillTx/>
              <a:latin typeface="Miriam Fixed" pitchFamily="49" charset="-79"/>
              <a:ea typeface="+mn-ea"/>
              <a:cs typeface="Miriam Fixed" pitchFamily="49" charset="-79"/>
            </a:endParaRPr>
          </a:p>
        </p:txBody>
      </p:sp>
      <p:pic>
        <p:nvPicPr>
          <p:cNvPr id="7" name="Picture 6"/>
          <p:cNvPicPr>
            <a:picLocks noChangeAspect="1" noChangeArrowheads="1"/>
          </p:cNvPicPr>
          <p:nvPr/>
        </p:nvPicPr>
        <p:blipFill>
          <a:blip r:embed="rId4" cstate="print"/>
          <a:srcRect/>
          <a:stretch>
            <a:fillRect/>
          </a:stretch>
        </p:blipFill>
        <p:spPr bwMode="auto">
          <a:xfrm>
            <a:off x="3505200" y="1371600"/>
            <a:ext cx="2528888" cy="34401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120000"/>
            </a:camera>
            <a:lightRig rig="twoPt" dir="t">
              <a:rot lat="0" lon="0" rev="7200000"/>
            </a:lightRig>
          </a:scene3d>
          <a:sp3d contourW="12700">
            <a:bevelT w="25400" h="19050"/>
            <a:contourClr>
              <a:srgbClr val="969696"/>
            </a:contourClr>
          </a:sp3d>
        </p:spPr>
      </p:pic>
      <p:sp>
        <p:nvSpPr>
          <p:cNvPr id="8" name="TextBox 7"/>
          <p:cNvSpPr txBox="1"/>
          <p:nvPr/>
        </p:nvSpPr>
        <p:spPr>
          <a:xfrm>
            <a:off x="5562600" y="3810000"/>
            <a:ext cx="2286000" cy="707886"/>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12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2000" b="1" dirty="0" smtClean="0">
                <a:solidFill>
                  <a:srgbClr val="000000"/>
                </a:solidFill>
                <a:latin typeface="Bradley Hand ITC" pitchFamily="66" charset="0"/>
                <a:cs typeface="Miriam Fixed" pitchFamily="49" charset="-79"/>
              </a:rPr>
              <a:t>Slide Downloads:</a:t>
            </a:r>
          </a:p>
          <a:p>
            <a:pPr algn="ctr"/>
            <a:r>
              <a:rPr lang="en-US" sz="2000" b="1" dirty="0" smtClean="0">
                <a:solidFill>
                  <a:srgbClr val="000000"/>
                </a:solidFill>
                <a:latin typeface="Bradley Hand ITC" pitchFamily="66" charset="0"/>
                <a:cs typeface="Miriam Fixed" pitchFamily="49" charset="-79"/>
                <a:hlinkClick r:id="rId5"/>
              </a:rPr>
              <a:t>www.worch.com</a:t>
            </a:r>
            <a:endParaRPr lang="en-US" sz="2000" b="1" dirty="0" smtClean="0">
              <a:solidFill>
                <a:srgbClr val="000000"/>
              </a:solidFill>
              <a:latin typeface="Bradley Hand ITC" pitchFamily="66" charset="0"/>
              <a:cs typeface="Miriam Fixed" pitchFamily="49" charset="-79"/>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456337"/>
            <a:ext cx="6858000" cy="991463"/>
          </a:xfrm>
        </p:spPr>
        <p:txBody>
          <a:bodyPr/>
          <a:lstStyle/>
          <a:p>
            <a:r>
              <a:rPr lang="en-US" dirty="0" smtClean="0"/>
              <a:t>In This Session, We…</a:t>
            </a:r>
            <a:endParaRPr lang="en-US" dirty="0"/>
          </a:p>
        </p:txBody>
      </p:sp>
      <p:sp>
        <p:nvSpPr>
          <p:cNvPr id="3" name="Content Placeholder 2"/>
          <p:cNvSpPr>
            <a:spLocks noGrp="1"/>
          </p:cNvSpPr>
          <p:nvPr>
            <p:ph idx="1"/>
          </p:nvPr>
        </p:nvSpPr>
        <p:spPr>
          <a:xfrm>
            <a:off x="2057400" y="2467416"/>
            <a:ext cx="6858000" cy="4031873"/>
          </a:xfrm>
        </p:spPr>
        <p:txBody>
          <a:bodyPr wrap="square">
            <a:spAutoFit/>
          </a:bodyPr>
          <a:lstStyle/>
          <a:p>
            <a:r>
              <a:rPr lang="en-US" dirty="0" smtClean="0"/>
              <a:t>Structure</a:t>
            </a:r>
          </a:p>
          <a:p>
            <a:r>
              <a:rPr lang="en-US" dirty="0" smtClean="0"/>
              <a:t>Goals</a:t>
            </a:r>
          </a:p>
          <a:p>
            <a:r>
              <a:rPr lang="en-US" dirty="0" smtClean="0"/>
              <a:t>From preproduction to implementation</a:t>
            </a:r>
          </a:p>
          <a:p>
            <a:endParaRPr lang="en-US" dirty="0" smtClean="0"/>
          </a:p>
          <a:p>
            <a:r>
              <a:rPr lang="en-US" dirty="0" smtClean="0"/>
              <a:t>Level Visuals</a:t>
            </a:r>
          </a:p>
          <a:p>
            <a:r>
              <a:rPr lang="en-US" dirty="0" smtClean="0"/>
              <a:t>“</a:t>
            </a:r>
            <a:r>
              <a:rPr lang="en-US" dirty="0" err="1" smtClean="0"/>
              <a:t>Arting</a:t>
            </a:r>
            <a:r>
              <a:rPr lang="en-US" dirty="0" smtClean="0"/>
              <a:t> up” the level</a:t>
            </a:r>
          </a:p>
        </p:txBody>
      </p:sp>
      <p:sp>
        <p:nvSpPr>
          <p:cNvPr id="4" name="TextBox 3"/>
          <p:cNvSpPr txBox="1"/>
          <p:nvPr/>
        </p:nvSpPr>
        <p:spPr>
          <a:xfrm>
            <a:off x="2286000" y="1981200"/>
            <a:ext cx="1905000" cy="461665"/>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12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b="1" dirty="0" smtClean="0">
                <a:solidFill>
                  <a:srgbClr val="000000"/>
                </a:solidFill>
                <a:latin typeface="Bradley Hand ITC" pitchFamily="66" charset="0"/>
              </a:rPr>
              <a:t>Section 2</a:t>
            </a:r>
          </a:p>
        </p:txBody>
      </p:sp>
      <p:sp>
        <p:nvSpPr>
          <p:cNvPr id="5" name="TextBox 4"/>
          <p:cNvSpPr txBox="1"/>
          <p:nvPr/>
        </p:nvSpPr>
        <p:spPr>
          <a:xfrm>
            <a:off x="1905000" y="4796135"/>
            <a:ext cx="1905000" cy="461665"/>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12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b="1" dirty="0" smtClean="0">
                <a:solidFill>
                  <a:srgbClr val="000000"/>
                </a:solidFill>
                <a:latin typeface="Bradley Hand ITC" pitchFamily="66" charset="0"/>
              </a:rPr>
              <a:t>Section 3</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1</a:t>
            </a:r>
            <a:endParaRPr lang="en-US" dirty="0"/>
          </a:p>
        </p:txBody>
      </p:sp>
      <p:sp>
        <p:nvSpPr>
          <p:cNvPr id="3" name="Content Placeholder 2"/>
          <p:cNvSpPr>
            <a:spLocks noGrp="1"/>
          </p:cNvSpPr>
          <p:nvPr>
            <p:ph idx="1"/>
          </p:nvPr>
        </p:nvSpPr>
        <p:spPr>
          <a:xfrm>
            <a:off x="1981200" y="2971800"/>
            <a:ext cx="6858000" cy="1766637"/>
          </a:xfrm>
        </p:spPr>
        <p:txBody>
          <a:bodyPr/>
          <a:lstStyle/>
          <a:p>
            <a:r>
              <a:rPr lang="en-US" dirty="0" smtClean="0"/>
              <a:t>See what a LD does.</a:t>
            </a:r>
          </a:p>
          <a:p>
            <a:r>
              <a:rPr lang="en-US" dirty="0" smtClean="0"/>
              <a:t>What the LD creates.</a:t>
            </a:r>
          </a:p>
          <a:p>
            <a:r>
              <a:rPr lang="en-US" dirty="0" smtClean="0"/>
              <a:t>How the LD creates “fun”.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appy_new_year.jpg"/>
          <p:cNvPicPr>
            <a:picLocks noGrp="1" noChangeAspect="1"/>
          </p:cNvPicPr>
          <p:nvPr>
            <p:ph idx="1"/>
          </p:nvPr>
        </p:nvPicPr>
        <p:blipFill>
          <a:blip r:embed="rId3"/>
          <a:stretch>
            <a:fillRect/>
          </a:stretch>
        </p:blipFill>
        <p:spPr>
          <a:xfrm>
            <a:off x="685800" y="533400"/>
            <a:ext cx="8077200" cy="6066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rot lat="0" lon="0" rev="60000"/>
            </a:camera>
            <a:lightRig rig="twoPt" dir="t">
              <a:rot lat="0" lon="0" rev="7200000"/>
            </a:lightRig>
          </a:scene3d>
          <a:sp3d>
            <a:bevelT w="25400" h="19050"/>
            <a:contourClr>
              <a:srgbClr val="FFFFFF"/>
            </a:contourClr>
          </a:sp3d>
        </p:spPr>
      </p:pic>
      <p:sp>
        <p:nvSpPr>
          <p:cNvPr id="7" name="TextBox 6"/>
          <p:cNvSpPr txBox="1"/>
          <p:nvPr/>
        </p:nvSpPr>
        <p:spPr>
          <a:xfrm>
            <a:off x="745221" y="6116702"/>
            <a:ext cx="8068811" cy="461665"/>
          </a:xfrm>
          <a:prstGeom prst="rect">
            <a:avLst/>
          </a:prstGeom>
          <a:solidFill>
            <a:srgbClr val="FFFFFF"/>
          </a:solidFill>
          <a:ln>
            <a:noFill/>
          </a:ln>
          <a:effectLst/>
          <a:scene3d>
            <a:camera prst="orthographicFront">
              <a:rot lat="0" lon="0" rev="60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b="1" dirty="0" smtClean="0">
                <a:solidFill>
                  <a:srgbClr val="000000"/>
                </a:solidFill>
                <a:latin typeface="Miriam Fixed" pitchFamily="49" charset="-79"/>
                <a:cs typeface="Miriam Fixed" pitchFamily="49" charset="-79"/>
              </a:rPr>
              <a:t>A decadent new year’s eve party gone wrong</a:t>
            </a:r>
            <a:endParaRPr lang="en-US" b="1" dirty="0">
              <a:latin typeface="Miriam Fixed" pitchFamily="49" charset="-79"/>
              <a:cs typeface="Miriam Fixed" pitchFamily="49" charset="-79"/>
            </a:endParaRPr>
          </a:p>
        </p:txBody>
      </p:sp>
      <p:sp>
        <p:nvSpPr>
          <p:cNvPr id="8" name="TextBox 7"/>
          <p:cNvSpPr txBox="1"/>
          <p:nvPr/>
        </p:nvSpPr>
        <p:spPr>
          <a:xfrm>
            <a:off x="1905000" y="152400"/>
            <a:ext cx="5943600" cy="923330"/>
          </a:xfrm>
          <a:prstGeom prst="rect">
            <a:avLst/>
          </a:prstGeom>
          <a:solidFill>
            <a:srgbClr val="F2F48C"/>
          </a:solidFill>
          <a:ln>
            <a:noFill/>
          </a:ln>
          <a:effectLst>
            <a:outerShdw blurRad="203200" dist="139700" dir="2700000" algn="tl" rotWithShape="0">
              <a:prstClr val="black">
                <a:alpha val="40000"/>
              </a:prstClr>
            </a:outerShdw>
          </a:effectLst>
          <a:scene3d>
            <a:camera prst="orthographicFront">
              <a:rot lat="0" lon="0" rev="12000"/>
            </a:camera>
            <a:lightRig rig="threePt" dir="t"/>
          </a:scene3d>
          <a:sp3d>
            <a:contourClr>
              <a:schemeClr val="bg1">
                <a:lumMod val="85000"/>
              </a:schemeClr>
            </a:contourClr>
          </a:sp3d>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en-US" sz="5400" b="1" dirty="0" smtClean="0">
                <a:solidFill>
                  <a:srgbClr val="000000"/>
                </a:solidFill>
                <a:latin typeface="Bradley Hand ITC" pitchFamily="66" charset="0"/>
              </a:rPr>
              <a:t>Game Level</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INEDINNAVIGATOR" val="True"/>
  <p:tag name="HOTSPOTTYPE" val="DefinedInNavigator"/>
  <p:tag name="BRANCHTO" val="262"/>
</p:tagLst>
</file>

<file path=ppt/theme/theme1.xml><?xml version="1.0" encoding="utf-8"?>
<a:theme xmlns:a="http://schemas.openxmlformats.org/drawingml/2006/main" name="GDCAustin_template">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lnDef>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Recommending A Strategy">
  <a:themeElements>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fontScheme name="Recommending A Strategy">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1" lang="en-US" sz="2400" b="0" i="0" u="none" strike="noStrike" cap="none" normalizeH="0" baseline="0">
            <a:ln>
              <a:noFill/>
            </a:ln>
            <a:solidFill>
              <a:schemeClr val="tx1"/>
            </a:solidFill>
            <a:effectLst/>
            <a:latin typeface="Verdana" pitchFamily="45" charset="0"/>
          </a:defRPr>
        </a:defPPr>
      </a:lstStyle>
    </a:lnDef>
  </a:objectDefaults>
  <a:extraClrSchemeLst>
    <a:extraClrScheme>
      <a:clrScheme name="Recommending A Strategy 1">
        <a:dk1>
          <a:srgbClr val="009999"/>
        </a:dk1>
        <a:lt1>
          <a:srgbClr val="FFFFFF"/>
        </a:lt1>
        <a:dk2>
          <a:srgbClr val="000066"/>
        </a:dk2>
        <a:lt2>
          <a:srgbClr val="339966"/>
        </a:lt2>
        <a:accent1>
          <a:srgbClr val="00CC99"/>
        </a:accent1>
        <a:accent2>
          <a:srgbClr val="0099CC"/>
        </a:accent2>
        <a:accent3>
          <a:srgbClr val="AAAAB8"/>
        </a:accent3>
        <a:accent4>
          <a:srgbClr val="DADADA"/>
        </a:accent4>
        <a:accent5>
          <a:srgbClr val="AAE2CA"/>
        </a:accent5>
        <a:accent6>
          <a:srgbClr val="008AB9"/>
        </a:accent6>
        <a:hlink>
          <a:srgbClr val="336699"/>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2">
        <a:dk1>
          <a:srgbClr val="000000"/>
        </a:dk1>
        <a:lt1>
          <a:srgbClr val="FFFFFF"/>
        </a:lt1>
        <a:dk2>
          <a:srgbClr val="009900"/>
        </a:dk2>
        <a:lt2>
          <a:srgbClr val="CC0000"/>
        </a:lt2>
        <a:accent1>
          <a:srgbClr val="CCCC00"/>
        </a:accent1>
        <a:accent2>
          <a:srgbClr val="3333CC"/>
        </a:accent2>
        <a:accent3>
          <a:srgbClr val="FFFFFF"/>
        </a:accent3>
        <a:accent4>
          <a:srgbClr val="000000"/>
        </a:accent4>
        <a:accent5>
          <a:srgbClr val="E2E2AA"/>
        </a:accent5>
        <a:accent6>
          <a:srgbClr val="2D2DB9"/>
        </a:accent6>
        <a:hlink>
          <a:srgbClr val="000000"/>
        </a:hlink>
        <a:folHlink>
          <a:srgbClr val="808080"/>
        </a:folHlink>
      </a:clrScheme>
      <a:clrMap bg1="lt1" tx1="dk1" bg2="lt2" tx2="dk2" accent1="accent1" accent2="accent2" accent3="accent3" accent4="accent4" accent5="accent5" accent6="accent6" hlink="hlink" folHlink="folHlink"/>
    </a:extraClrScheme>
    <a:extraClrScheme>
      <a:clrScheme name="Recommending A Strategy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Recommending A Strategy 4">
        <a:dk1>
          <a:srgbClr val="333399"/>
        </a:dk1>
        <a:lt1>
          <a:srgbClr val="FFFFCC"/>
        </a:lt1>
        <a:dk2>
          <a:srgbClr val="000000"/>
        </a:dk2>
        <a:lt2>
          <a:srgbClr val="0000FF"/>
        </a:lt2>
        <a:accent1>
          <a:srgbClr val="800000"/>
        </a:accent1>
        <a:accent2>
          <a:srgbClr val="3366CC"/>
        </a:accent2>
        <a:accent3>
          <a:srgbClr val="AAAAAA"/>
        </a:accent3>
        <a:accent4>
          <a:srgbClr val="DADAAE"/>
        </a:accent4>
        <a:accent5>
          <a:srgbClr val="C0AAAA"/>
        </a:accent5>
        <a:accent6>
          <a:srgbClr val="2D5CB9"/>
        </a:accent6>
        <a:hlink>
          <a:srgbClr val="FF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5">
        <a:dk1>
          <a:srgbClr val="CC3300"/>
        </a:dk1>
        <a:lt1>
          <a:srgbClr val="FFFFCC"/>
        </a:lt1>
        <a:dk2>
          <a:srgbClr val="000000"/>
        </a:dk2>
        <a:lt2>
          <a:srgbClr val="CC6600"/>
        </a:lt2>
        <a:accent1>
          <a:srgbClr val="993300"/>
        </a:accent1>
        <a:accent2>
          <a:srgbClr val="808000"/>
        </a:accent2>
        <a:accent3>
          <a:srgbClr val="AAAAAA"/>
        </a:accent3>
        <a:accent4>
          <a:srgbClr val="DADAAE"/>
        </a:accent4>
        <a:accent5>
          <a:srgbClr val="CAADAA"/>
        </a:accent5>
        <a:accent6>
          <a:srgbClr val="7373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6">
        <a:dk1>
          <a:srgbClr val="66CCFF"/>
        </a:dk1>
        <a:lt1>
          <a:srgbClr val="CCECFF"/>
        </a:lt1>
        <a:dk2>
          <a:srgbClr val="000000"/>
        </a:dk2>
        <a:lt2>
          <a:srgbClr val="9999FF"/>
        </a:lt2>
        <a:accent1>
          <a:srgbClr val="FFFFFF"/>
        </a:accent1>
        <a:accent2>
          <a:srgbClr val="99CCFF"/>
        </a:accent2>
        <a:accent3>
          <a:srgbClr val="AAAAAA"/>
        </a:accent3>
        <a:accent4>
          <a:srgbClr val="AEC9DA"/>
        </a:accent4>
        <a:accent5>
          <a:srgbClr val="FFFFFF"/>
        </a:accent5>
        <a:accent6>
          <a:srgbClr val="8AB9E7"/>
        </a:accent6>
        <a:hlink>
          <a:srgbClr val="CCEC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7">
        <a:dk1>
          <a:srgbClr val="993366"/>
        </a:dk1>
        <a:lt1>
          <a:srgbClr val="FFFFCC"/>
        </a:lt1>
        <a:dk2>
          <a:srgbClr val="333399"/>
        </a:dk2>
        <a:lt2>
          <a:srgbClr val="0066FF"/>
        </a:lt2>
        <a:accent1>
          <a:srgbClr val="6600FF"/>
        </a:accent1>
        <a:accent2>
          <a:srgbClr val="0099CC"/>
        </a:accent2>
        <a:accent3>
          <a:srgbClr val="ADADCA"/>
        </a:accent3>
        <a:accent4>
          <a:srgbClr val="DADAAE"/>
        </a:accent4>
        <a:accent5>
          <a:srgbClr val="B8AAFF"/>
        </a:accent5>
        <a:accent6>
          <a:srgbClr val="008AB9"/>
        </a:accent6>
        <a:hlink>
          <a:srgbClr val="66FFFF"/>
        </a:hlink>
        <a:folHlink>
          <a:srgbClr val="B2B2B2"/>
        </a:folHlink>
      </a:clrScheme>
      <a:clrMap bg1="dk2" tx1="lt1" bg2="dk1" tx2="lt2" accent1="accent1" accent2="accent2" accent3="accent3" accent4="accent4" accent5="accent5" accent6="accent6" hlink="hlink" folHlink="folHlink"/>
    </a:extraClrScheme>
    <a:extraClrScheme>
      <a:clrScheme name="Recommending A Strategy 8">
        <a:dk1>
          <a:srgbClr val="993366"/>
        </a:dk1>
        <a:lt1>
          <a:srgbClr val="EAEAEA"/>
        </a:lt1>
        <a:dk2>
          <a:srgbClr val="660066"/>
        </a:dk2>
        <a:lt2>
          <a:srgbClr val="CC0000"/>
        </a:lt2>
        <a:accent1>
          <a:srgbClr val="A50021"/>
        </a:accent1>
        <a:accent2>
          <a:srgbClr val="660033"/>
        </a:accent2>
        <a:accent3>
          <a:srgbClr val="B8AAB8"/>
        </a:accent3>
        <a:accent4>
          <a:srgbClr val="C8C8C8"/>
        </a:accent4>
        <a:accent5>
          <a:srgbClr val="CFAAAB"/>
        </a:accent5>
        <a:accent6>
          <a:srgbClr val="5C00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1933</TotalTime>
  <Words>5471</Words>
  <Application>Microsoft Office PowerPoint</Application>
  <PresentationFormat>On-screen Show (4:3)</PresentationFormat>
  <Paragraphs>704</Paragraphs>
  <Slides>69</Slides>
  <Notes>69</Notes>
  <HiddenSlides>0</HiddenSlides>
  <MMClips>0</MMClips>
  <ScaleCrop>false</ScaleCrop>
  <HeadingPairs>
    <vt:vector size="4" baseType="variant">
      <vt:variant>
        <vt:lpstr>Theme</vt:lpstr>
      </vt:variant>
      <vt:variant>
        <vt:i4>2</vt:i4>
      </vt:variant>
      <vt:variant>
        <vt:lpstr>Slide Titles</vt:lpstr>
      </vt:variant>
      <vt:variant>
        <vt:i4>69</vt:i4>
      </vt:variant>
    </vt:vector>
  </HeadingPairs>
  <TitlesOfParts>
    <vt:vector size="71" baseType="lpstr">
      <vt:lpstr>GDCAustin_template</vt:lpstr>
      <vt:lpstr>1_Recommending A Strategy</vt:lpstr>
      <vt:lpstr>Slide 1</vt:lpstr>
      <vt:lpstr>Level Designers, Core Space Creation and Level Flow</vt:lpstr>
      <vt:lpstr>Level Designers, Core Space Creation and Level Flow</vt:lpstr>
      <vt:lpstr>About Matt</vt:lpstr>
      <vt:lpstr>Slide 5</vt:lpstr>
      <vt:lpstr>In This Session, We…</vt:lpstr>
      <vt:lpstr>In This Session, We…</vt:lpstr>
      <vt:lpstr>Section 1</vt:lpstr>
      <vt:lpstr>Slide 9</vt:lpstr>
      <vt:lpstr>A Level Designer…</vt:lpstr>
      <vt:lpstr>Meaningful Play</vt:lpstr>
      <vt:lpstr>Meaningful Play</vt:lpstr>
      <vt:lpstr>Game Systems</vt:lpstr>
      <vt:lpstr>Game Systems</vt:lpstr>
      <vt:lpstr>Game Systems</vt:lpstr>
      <vt:lpstr>Slide 16</vt:lpstr>
      <vt:lpstr>Slide 17</vt:lpstr>
      <vt:lpstr>Game Environment</vt:lpstr>
      <vt:lpstr>Physical Properties and Ecology</vt:lpstr>
      <vt:lpstr>Physical Properties and Ecology</vt:lpstr>
      <vt:lpstr>Physical Properties and Ecology</vt:lpstr>
      <vt:lpstr>Slide 22</vt:lpstr>
      <vt:lpstr>Slide 23</vt:lpstr>
      <vt:lpstr>Affordance Simulation Boundaries</vt:lpstr>
      <vt:lpstr>In Review</vt:lpstr>
      <vt:lpstr>Demo Level</vt:lpstr>
      <vt:lpstr>1-on-1 DM</vt:lpstr>
      <vt:lpstr>Why Is This Fun?</vt:lpstr>
      <vt:lpstr>You should know…</vt:lpstr>
      <vt:lpstr>Section 2</vt:lpstr>
      <vt:lpstr>A Level Designer…</vt:lpstr>
      <vt:lpstr>Structure</vt:lpstr>
      <vt:lpstr>Structure</vt:lpstr>
      <vt:lpstr>Structure</vt:lpstr>
      <vt:lpstr>Structure</vt:lpstr>
      <vt:lpstr>Experiences</vt:lpstr>
      <vt:lpstr>Micro and Macro Goals</vt:lpstr>
      <vt:lpstr>Micro Goals</vt:lpstr>
      <vt:lpstr>Macro Goals</vt:lpstr>
      <vt:lpstr>Micro and Macro Goals</vt:lpstr>
      <vt:lpstr>Micro and Macro Goals</vt:lpstr>
      <vt:lpstr>Translating the Design</vt:lpstr>
      <vt:lpstr>Whiteboxing</vt:lpstr>
      <vt:lpstr>Whiteboxing</vt:lpstr>
      <vt:lpstr>Whiteboxing</vt:lpstr>
      <vt:lpstr>Whiteboxing</vt:lpstr>
      <vt:lpstr>A Level Designer…</vt:lpstr>
      <vt:lpstr>Streaming</vt:lpstr>
      <vt:lpstr>Streaming</vt:lpstr>
      <vt:lpstr>You should know…</vt:lpstr>
      <vt:lpstr>Section 3</vt:lpstr>
      <vt:lpstr>A Level Designer…</vt:lpstr>
      <vt:lpstr>Collaboration</vt:lpstr>
      <vt:lpstr>Game Environment</vt:lpstr>
      <vt:lpstr>Player Identity</vt:lpstr>
      <vt:lpstr>Player Identity</vt:lpstr>
      <vt:lpstr>Player Identity</vt:lpstr>
      <vt:lpstr>Narrative Context</vt:lpstr>
      <vt:lpstr>Narrative Context</vt:lpstr>
      <vt:lpstr>Narrative Context</vt:lpstr>
      <vt:lpstr>Production Design</vt:lpstr>
      <vt:lpstr>Production Design</vt:lpstr>
      <vt:lpstr>Production Design</vt:lpstr>
      <vt:lpstr>Collaboration</vt:lpstr>
      <vt:lpstr>You should know…</vt:lpstr>
      <vt:lpstr>You should know…</vt:lpstr>
      <vt:lpstr>You should know…</vt:lpstr>
      <vt:lpstr>Summary</vt:lpstr>
      <vt:lpstr>Questions?</vt:lpstr>
    </vt:vector>
  </TitlesOfParts>
  <Company>CMP Technology</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Nahal Agahi</dc:creator>
  <cp:lastModifiedBy>Matthias</cp:lastModifiedBy>
  <cp:revision>200</cp:revision>
  <cp:lastPrinted>1904-01-01T00:00:00Z</cp:lastPrinted>
  <dcterms:created xsi:type="dcterms:W3CDTF">2009-10-28T22:51:00Z</dcterms:created>
  <dcterms:modified xsi:type="dcterms:W3CDTF">2010-03-18T15:25:19Z</dcterms:modified>
</cp:coreProperties>
</file>