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1"/>
  </p:notesMasterIdLst>
  <p:sldIdLst>
    <p:sldId id="256" r:id="rId2"/>
    <p:sldId id="257" r:id="rId3"/>
    <p:sldId id="258" r:id="rId4"/>
    <p:sldId id="259" r:id="rId5"/>
    <p:sldId id="360" r:id="rId6"/>
    <p:sldId id="260" r:id="rId7"/>
    <p:sldId id="261" r:id="rId8"/>
    <p:sldId id="367" r:id="rId9"/>
    <p:sldId id="266" r:id="rId10"/>
    <p:sldId id="267" r:id="rId11"/>
    <p:sldId id="268" r:id="rId12"/>
    <p:sldId id="270" r:id="rId13"/>
    <p:sldId id="272" r:id="rId14"/>
    <p:sldId id="370" r:id="rId15"/>
    <p:sldId id="276" r:id="rId16"/>
    <p:sldId id="277" r:id="rId17"/>
    <p:sldId id="278" r:id="rId18"/>
    <p:sldId id="371" r:id="rId19"/>
    <p:sldId id="280" r:id="rId20"/>
    <p:sldId id="281" r:id="rId21"/>
    <p:sldId id="282" r:id="rId22"/>
    <p:sldId id="283" r:id="rId23"/>
    <p:sldId id="284" r:id="rId24"/>
    <p:sldId id="285" r:id="rId25"/>
    <p:sldId id="288" r:id="rId26"/>
    <p:sldId id="290" r:id="rId27"/>
    <p:sldId id="292" r:id="rId28"/>
    <p:sldId id="293" r:id="rId29"/>
    <p:sldId id="294" r:id="rId30"/>
    <p:sldId id="296" r:id="rId31"/>
    <p:sldId id="297" r:id="rId32"/>
    <p:sldId id="300" r:id="rId33"/>
    <p:sldId id="301" r:id="rId34"/>
    <p:sldId id="303" r:id="rId35"/>
    <p:sldId id="373" r:id="rId36"/>
    <p:sldId id="305" r:id="rId37"/>
    <p:sldId id="306" r:id="rId38"/>
    <p:sldId id="308" r:id="rId39"/>
    <p:sldId id="309" r:id="rId40"/>
    <p:sldId id="314" r:id="rId41"/>
    <p:sldId id="315" r:id="rId42"/>
    <p:sldId id="317" r:id="rId43"/>
    <p:sldId id="359" r:id="rId44"/>
    <p:sldId id="320" r:id="rId45"/>
    <p:sldId id="321" r:id="rId46"/>
    <p:sldId id="322" r:id="rId47"/>
    <p:sldId id="323" r:id="rId48"/>
    <p:sldId id="324" r:id="rId49"/>
    <p:sldId id="328" r:id="rId50"/>
    <p:sldId id="329" r:id="rId51"/>
    <p:sldId id="331" r:id="rId52"/>
    <p:sldId id="332" r:id="rId53"/>
    <p:sldId id="333" r:id="rId54"/>
    <p:sldId id="374" r:id="rId55"/>
    <p:sldId id="336" r:id="rId56"/>
    <p:sldId id="337" r:id="rId57"/>
    <p:sldId id="343" r:id="rId58"/>
    <p:sldId id="344" r:id="rId59"/>
    <p:sldId id="345" r:id="rId60"/>
    <p:sldId id="347" r:id="rId61"/>
    <p:sldId id="348" r:id="rId62"/>
    <p:sldId id="349" r:id="rId63"/>
    <p:sldId id="351" r:id="rId64"/>
    <p:sldId id="352" r:id="rId65"/>
    <p:sldId id="376" r:id="rId66"/>
    <p:sldId id="354" r:id="rId67"/>
    <p:sldId id="355" r:id="rId68"/>
    <p:sldId id="356" r:id="rId69"/>
    <p:sldId id="357" r:id="rId70"/>
  </p:sldIdLst>
  <p:sldSz cx="10160000" cy="7620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FF0000"/>
    <a:srgbClr val="F2F48C"/>
    <a:srgbClr val="B686DA"/>
    <a:srgbClr val="F066C2"/>
    <a:srgbClr val="FFFFFF"/>
    <a:srgbClr val="EEE97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64334" autoAdjust="0"/>
  </p:normalViewPr>
  <p:slideViewPr>
    <p:cSldViewPr>
      <p:cViewPr varScale="1">
        <p:scale>
          <a:sx n="79" d="100"/>
          <a:sy n="79" d="100"/>
        </p:scale>
        <p:origin x="-154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14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65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19D8089-C48D-4DA9-AC59-DF6387837B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A87FBB-411F-4D5C-890B-B82D4CD03222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075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===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Note to the reader: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these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are essentially the unaltered slides that we used for our GDC 2010 presentation. The talk is © Matthias </a:t>
            </a:r>
            <a:r>
              <a:rPr lang="en-US" sz="1600" baseline="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Worch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and Harvey Smith. We welcome all comments at harvey@arkane-studios.com and matthias@worch.com.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following fonts are used: Bradley Hand ITC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and Miriam Fixed. We offer a PDF version of these slides on our homepages if you missing these fonts or if are using a Mac (Keynote conversion works, but visual look of the slides will suffer).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===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Welcome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to “What Happened Here” - Environmental Storytelling.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I’m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Matthias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Worch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this is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Harvey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Smith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.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image that you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are looking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at is one of our favorite environmental storytelling moments – if you’re wondering how two goldfish got stuck to a window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screen 6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feet off the ground - and what this has to do with game development - stick around!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this session we examine the game environment as a narrative device, with a focus on involving the player in interpreting information,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opposition to traditional fictional exposition. 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We'll dive into the theoretical foundation of the topic first and present practical examples from current games. After that we have some ideas to further the state of the art.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0E2C40-4F45-4F5C-A41B-08C3C15F445B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208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So we’ve touched upon how game environments constrain and guide our movements,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how they communicate through familiar references.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can also say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that: 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“The environment shapes and reinforces the identity of the player.”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Harvey did a GDC talk called "The Imago Effect", which covers the subject of how identity is in part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performative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and part shaped by context.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short, games ask the player to assume an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identity, contextualize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identity within a game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environment, which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turn often implies or encourages social norms and behaviors. &lt;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click&gt;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Again, our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Bioshock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case study works well here because it's all about social experiments related to greed and morality, with an emphasis on societal recklessness, collapse and decay.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2FE5AF-8D1D-4626-87FE-32F2273121EE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218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0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Bioshock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makes us feel at ease bashing and looting. &lt;click&gt;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By contrast, how does the environment in Portal shape the player’s identity?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0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environment makes you feel like a lab rat &lt;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click&gt;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lends itself better to a puzzle game.</a:t>
            </a:r>
          </a:p>
          <a:p>
            <a:pPr marL="0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 marL="0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We can see that the environment</a:t>
            </a:r>
            <a:r>
              <a:rPr lang="en-US" sz="1100" baseline="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 contextualizes </a:t>
            </a:r>
            <a:r>
              <a:rPr lang="en-US" sz="1100" baseline="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experience and </a:t>
            </a:r>
            <a:r>
              <a:rPr lang="en-US" sz="1100" baseline="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even exerts influence over the identity the player takes during play.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892338-A570-4B85-910F-E65FF8E2FEAE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239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So the main focus for the talk is this: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“The environment provides narrative context.”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 Italic" charset="0"/>
              <a:cs typeface="Arial Italic" charset="0"/>
              <a:sym typeface="Arial Italic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We're saying that the game environment, which has been derived from a fictional premise, can communicate 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  <a:buClr>
                <a:srgbClr val="000000"/>
              </a:buClr>
              <a:buFont typeface="Arial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history of what has happened in a place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  <a:buClr>
                <a:srgbClr val="000000"/>
              </a:buClr>
              <a:buFont typeface="Arial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who inhabits it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  <a:buClr>
                <a:srgbClr val="000000"/>
              </a:buClr>
              <a:buFont typeface="Arial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their living conditions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  <a:buClr>
                <a:srgbClr val="000000"/>
              </a:buClr>
              <a:buFont typeface="Arial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what might happen next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  <a:buClr>
                <a:srgbClr val="000000"/>
              </a:buClr>
              <a:buFont typeface="Arial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functional purpose of the place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  <a:buClr>
                <a:srgbClr val="000000"/>
              </a:buClr>
              <a:buFont typeface="Arial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the mood. 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when environmental elements are used cohesively, no one has to say anything...the world speaks for itself as the player moves through it.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is what our talk is all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about:</a:t>
            </a:r>
            <a:r>
              <a:rPr lang="en-US" sz="1100" baseline="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Creating 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environments that furthers the story as the player advances through the game.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 Italic" charset="0"/>
              <a:cs typeface="Arial Italic" charset="0"/>
              <a:sym typeface="Arial Italic" charset="0"/>
            </a:endParaRPr>
          </a:p>
          <a:p>
            <a:pPr>
              <a:lnSpc>
                <a:spcPct val="95000"/>
              </a:lnSpc>
            </a:pPr>
            <a:endParaRPr lang="en-US" sz="1100" dirty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99800B-E71D-4175-97FD-1428B18CCD34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259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That's why we chose this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Bioshock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area as our first example: 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trappings of a decadent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party</a:t>
            </a:r>
            <a:r>
              <a:rPr lang="en-US" sz="1100" baseline="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imply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volumes about the state of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Rapture</a:t>
            </a:r>
            <a:r>
              <a:rPr lang="en-US" sz="1100" baseline="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just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before its societal collapse. 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is also supported with recorded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speech/dialogue.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But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much of the fiction and the associated mood are conveyed through props and textures alone. 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Now we’re going to dig deeper into environmental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storytelling.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29AC68-4310-44F6-B739-8AAB116A41EB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105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part 2 we’re going to take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 in-depth look at *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what*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environmental storytelling does, and *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why*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.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F18C5A-75A5-4563-BE3F-2A47BC1A1780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290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Environmental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Storytelling is the act of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“</a:t>
            </a:r>
            <a:r>
              <a:rPr lang="en-US" sz="1600" b="0" dirty="0" smtClean="0">
                <a:solidFill>
                  <a:srgbClr val="000000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staging </a:t>
            </a:r>
            <a:r>
              <a:rPr lang="en-US" sz="1600" b="0" dirty="0" smtClean="0">
                <a:solidFill>
                  <a:srgbClr val="000000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player-space with environmental properties that can be interpreted as a meaningful whole, furthering the narrative of the game</a:t>
            </a:r>
            <a:r>
              <a:rPr lang="en-US" sz="1600" b="0" dirty="0" smtClean="0">
                <a:solidFill>
                  <a:srgbClr val="000000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.”</a:t>
            </a:r>
            <a:endParaRPr lang="en-US" sz="1600" b="0" dirty="0" smtClean="0">
              <a:solidFill>
                <a:srgbClr val="000000"/>
              </a:solidFill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the next slides, we’re going to break this down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into four functions.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4AFE6B-030B-498C-AFBD-FCDA1619334F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1300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At its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purest, environmental storytelling is about putting 1 and 1 together.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Imagine a fictional scene, in which a man is tying his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shoes. He breaks the lace, takes off his shoe to throw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it out of the window, and screams and curses.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all know what's going on here, right? 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man doesn't really, 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really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hate his shoe - his underlying emotional state is making him angry at this, a largely unrelated, activity.&lt;click&gt;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What we're talking about here is 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subtext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, which transforms simple scenes into something with a deeper meaning.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To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understand this scene, we have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to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make a connection.</a:t>
            </a:r>
          </a:p>
          <a:p>
            <a:pPr marL="39688">
              <a:lnSpc>
                <a:spcPct val="95000"/>
              </a:lnSpc>
            </a:pP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5D023-B52C-4E5B-961D-BF9BC069FBDD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31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game terms, this is similar to embedding narrative elements in the background of a scene.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So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this is our first function: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“Environmental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storytelling r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elies on the player to associate disparate </a:t>
            </a:r>
            <a:r>
              <a:rPr lang="en-US" sz="1600" dirty="0" smtClean="0">
                <a:solidFill>
                  <a:srgbClr val="000000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elements and interpret as a meaningful whole.”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But in a practical sense this example is weaker, because it’s film-based. It directs our gaze and focuses our attention.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games, we explore.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So let's find an example that requires some "exploration" of the environment. 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A87FBB-411F-4D5C-890B-B82D4CD03222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1075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Which brings us back to the image that we started out with: two goldfish, stuck to a window screen, 6 feet of the ground.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"What Happened Here?"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Any ideas? If you DON’T already know the answer, holler them out before I solve it!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Let’s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see how these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guesses match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up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against what happened here.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4FCE28-54A1-4E2E-957B-F1904B0EA90A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331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First, we'll pull back a bit further to reveal the entire window.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 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That doesn't give us too much new information.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AAB8AD-6A33-472C-A7C0-CC8AE28E7FF8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085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Before we get started, a couple of notes: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Please set all phones to vibrate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Please fill out the comment cards - they help the advisory board make GDC better for all of us.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All comments are passed on to the speakers as well,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we welcome your feedback.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is the GDC version of the talk. A “director’s cut” is also available.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would like to point out another GDC 2010 session, for a different take on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this topic: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Richard Rouse III: “Environmental Narrative: Your World Is Your Story”.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71D5E5-83E2-46F1-8A59-794440135321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1341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Next, we turn around, to get a reverse view of the window.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Lots of mold and water damage. &lt;click&gt;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And notice that the couch is standing on the coffee table! &lt;click&gt;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F9BEED-69C8-488F-A112-20BAB85E570B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35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smtClean="0">
                <a:solidFill>
                  <a:srgbClr val="000000"/>
                </a:solidFill>
                <a:latin typeface="Arial" charset="0"/>
              </a:rPr>
              <a:t>Let's go to the immediate neighborhood.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3A12DA-77B4-44D7-AF85-43BDC12CD863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361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smtClean="0">
                <a:solidFill>
                  <a:srgbClr val="000000"/>
                </a:solidFill>
                <a:latin typeface="Arial" charset="0"/>
              </a:rPr>
              <a:t>And finally, pull back to reveal a bird's eye view of the area.</a:t>
            </a:r>
            <a:endParaRPr lang="en-US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smtClean="0">
                <a:solidFill>
                  <a:srgbClr val="000000"/>
                </a:solidFill>
                <a:latin typeface="Arial" charset="0"/>
              </a:rPr>
              <a:t>At this point, you might have a pretty good idea what the context of this goldfish example is.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3872A1-C003-4831-8C83-E9F259D3649F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137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It's Hurricane Katrina.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These images come from "After The Flood", a book by photographer Robert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Polidori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who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went into New Orleans just days after the hurricane ravaged the city. 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B92691-A8A5-4A84-8B79-7146A0F3DA55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382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armed with this context, we can also make sense of how those goldfish ended up dead against the window: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&lt;See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chart&gt; In the end,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goldfish remain stuck against the window mesh, as a chilling reminder of the events that transpired here.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That is pretty damn cool in my book (as far as a catastrophe goes, of course), and shows the power of environmental storytelling.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were able to arrive at this conclusion by combing all the clues from the surrounding area.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/>
            </a:r>
            <a:b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</a:b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based on that action, we can say that... &lt;click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&gt; 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"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Fundamentally integrates player perception and active problem solving, which builds investment.“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99C518-194A-42E1-961B-E40EF161C7B8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413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After the Flood is full of stories like the goldfish one.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It’s a sobering book, worthy of a closer look that we don't have time for in this lecture. 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But each image poses that question: "What happened here?“ &lt;click&gt;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we're eager to figure that out.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That doesn't mean that we all come to the same conclusion, though. 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As we're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looking at these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situations we find clues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everywhere - but those clues can be interpreted in different ways.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195681-C1D5-4F40-A181-FDE68DE1A01C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433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That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’s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another interesting property of environmental storytelling: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it's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open to interpretation.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is screenshot from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Bioshock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,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past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the mid-point of the game. This is a level in which the player goes up against a theater and show-obsessed madman by the name of Cohen.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Our interpretation of this scene is this: Someone from "the party" got frozen in the middle of a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BJ.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Ice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is used everywhere in this level, the player has an ice plasmid, so this reaction made a lot of sense.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official explanation by designer Jordan Thomas (who went on to become creative director on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Bioshock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2) is quite different: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There are plaster scenes like this one scattered all over the environment, &lt;click&gt;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each represents a vignette from Cohen's life. 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particular scene is of a woman that was trying to arouse him but simply didn't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succeed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leaving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him sort of locked in the moment.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Most of the scenes in this level highlighted moments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where Cohen felt emotionally or sexually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repressed,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tending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more towards a feminine than masculine outlook.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mask had additional symbolism to the designer. 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3D525C-DC3C-4A70-8BF0-FB9E6A8EA148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454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Clearly, Jordan put some serious thought into these setups.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But is it a problem that we didn't get all that?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don't think so, because these setups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–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while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indicative of a complex world with intricate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backstory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–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are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not fundamental to understanding the main narrative. 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Jordan Thomas himself strongly believes in white space (as evidenced by his speech of the same name at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Teeside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University). Every player is going to bring his own views, experience and frame of reference to the scene, and come to different conclusions.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So environmental storytelling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"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Invites interpretation of situations and meaning according to players' views and experience."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There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are cases when we want the message to be unambiguous, though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... especially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when it affects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gameplay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. 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Next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, we'll look at an example where environmental storytelling does bleed over into play. In the use of 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telegraphing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.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89CFAA-446C-41D9-83EB-19570A1CEA25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46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Earlier on, we concluded that game environments use player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reference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like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signs and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posters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to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communicate affordance. Sign are usually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taken at face value. 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  </a:t>
            </a:r>
          </a:p>
          <a:p>
            <a:pPr marL="39688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We’re more interested in weaving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gameplay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hints into the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environment,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creating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 mini story that can be picked up by the observant player.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But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too often, these moments are simply there as backdrop, assembled at random.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 </a:t>
            </a:r>
          </a:p>
          <a:p>
            <a:pPr marL="39688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But we can do more with them. &lt;click&gt;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Doom 3 example, bloodstains leading into a bathroom telegraphs the presence of a monster.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player can prepare - load his gun - or choose to entirely avoid the area.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 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6CF9CF-25BD-40D2-8090-86D668C2AE3B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47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dead NPC sizzling in a fence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p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oints out real environmental dangers to the player. Just like the trail of red blood leading into a dark room helps the player prepare for what’s ahead.</a:t>
            </a:r>
          </a:p>
          <a:p>
            <a:pPr marL="39688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 marR="0" lvl="1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</a:rPr>
              <a:t>Environmental storytelling “Can help the player navigate an area by telegraphing. “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CF3884-EE89-4A09-B2C5-67437D151669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095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Our session is divided into 5 sections.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part 1, we lay foundation - we look at what a game environment actually is and what it represents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part 2, we present a definition for “environmental storytelling” and further this definition with examples from games and other sources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 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part 3 and 4 we look at the two main forms of environmental storytelling: designer-authored and systemic. We present practical techniques and some pie-in-the-sky ideas.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Part 5 is conclusions and QA.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0B99AE-D854-4501-8303-966A26FBB6DE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495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this section, we’ve broken down our top-level environmental storytelling definition. To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recap,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environmental storytelling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lvl="1" indent="-342900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Relies on the player to associate disparate elements, interpreting them as a meaningful whole.</a:t>
            </a:r>
            <a:endParaRPr lang="en-US" sz="3200" dirty="0" smtClean="0"/>
          </a:p>
          <a:p>
            <a:pPr lvl="1" indent="-342900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Fundamentally integrates player perception and active problem solving, which builds investment. </a:t>
            </a:r>
            <a:endParaRPr lang="en-US" sz="3200" dirty="0" smtClean="0"/>
          </a:p>
          <a:p>
            <a:pPr lvl="1" indent="-342900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Invites interpretation of situations and meaning according to players' views and experience.</a:t>
            </a:r>
            <a:endParaRPr lang="en-US" sz="3200" dirty="0" smtClean="0"/>
          </a:p>
          <a:p>
            <a:pPr lvl="1" indent="-342900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Can help the player navigate an area by telegraphing. 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So now we know 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what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environmental storytelling can do for us. But we don't necessarily know 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why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it does this.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Let’s quickly look at some of the reasons why interpretation is more compelling than exposition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, so that we can use the technique to its fullest effect.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428DDE-76FD-4DC1-81BE-5EC95B85A8A5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50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One term we've used repeatedly in our definition is the word "interpretation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.“</a:t>
            </a:r>
          </a:p>
          <a:p>
            <a:pPr marL="39688">
              <a:lnSpc>
                <a:spcPct val="95000"/>
              </a:lnSpc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We’ve said</a:t>
            </a:r>
            <a:r>
              <a:rPr lang="en-US" sz="12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“The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player *interprets* disparate elements as a meaningful whole,”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“Environmental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storytelling invites *interpretation* of a situation based on the player's personal views.”</a:t>
            </a:r>
          </a:p>
          <a:p>
            <a:pPr marL="39688">
              <a:lnSpc>
                <a:spcPct val="95000"/>
              </a:lnSpc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 marL="39688">
              <a:lnSpc>
                <a:spcPct val="95000"/>
              </a:lnSpc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So the question we really have to answer is why that act of </a:t>
            </a:r>
            <a:r>
              <a:rPr lang="en-US" sz="12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interpretation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is compelling to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us.</a:t>
            </a:r>
            <a:r>
              <a:rPr lang="en-US" sz="12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What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that really comes down to is the fact that environmental storytelling is active. </a:t>
            </a:r>
          </a:p>
          <a:p>
            <a:pPr marL="39688" marR="0" lvl="1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3200" dirty="0" smtClean="0"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Swiss psychologist Jean Piaget showed that play, discovery and interaction are key to learning. </a:t>
            </a:r>
          </a:p>
          <a:p>
            <a:pPr marL="39688">
              <a:lnSpc>
                <a:spcPct val="95000"/>
              </a:lnSpc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active approach</a:t>
            </a:r>
            <a:r>
              <a:rPr lang="en-US" sz="12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to learning creates participations, which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breeds investment.</a:t>
            </a:r>
          </a:p>
          <a:p>
            <a:pPr marL="39688" marR="0" lvl="1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3200" dirty="0" smtClean="0">
              <a:sym typeface="Arial" charset="0"/>
            </a:endParaRPr>
          </a:p>
          <a:p>
            <a:pPr marL="39688" marR="0" lvl="1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ym typeface="Arial" charset="0"/>
              </a:rPr>
              <a:t>Students</a:t>
            </a:r>
            <a:r>
              <a:rPr lang="en-US" sz="3200" baseline="0" dirty="0" smtClean="0">
                <a:sym typeface="Arial" charset="0"/>
              </a:rPr>
              <a:t> and player alike</a:t>
            </a:r>
            <a:r>
              <a:rPr lang="en-US" sz="3200" dirty="0" smtClean="0">
                <a:sym typeface="Arial" charset="0"/>
              </a:rPr>
              <a:t> brings his own </a:t>
            </a:r>
            <a:r>
              <a:rPr lang="en-US" sz="3200" dirty="0" smtClean="0">
                <a:sym typeface="Arial" charset="0"/>
              </a:rPr>
              <a:t>experience,</a:t>
            </a:r>
            <a:r>
              <a:rPr lang="en-US" sz="3200" baseline="0" dirty="0" smtClean="0">
                <a:sym typeface="Arial" charset="0"/>
              </a:rPr>
              <a:t> </a:t>
            </a:r>
            <a:r>
              <a:rPr lang="en-US" sz="3200" dirty="0" smtClean="0">
                <a:sym typeface="Arial" charset="0"/>
              </a:rPr>
              <a:t>so </a:t>
            </a:r>
            <a:r>
              <a:rPr lang="en-US" sz="3200" dirty="0" smtClean="0">
                <a:sym typeface="Arial" charset="0"/>
              </a:rPr>
              <a:t>t</a:t>
            </a:r>
            <a:r>
              <a:rPr lang="en-US" sz="2800" dirty="0" smtClean="0">
                <a:sym typeface="Arial" charset="0"/>
              </a:rPr>
              <a:t>he act of interpretation gains personal meaning.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  <a:buFont typeface="Arial" pitchFamily="34" charset="0"/>
              <a:buNone/>
            </a:pPr>
            <a:endParaRPr lang="en-US" dirty="0" smtClean="0"/>
          </a:p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“Active” also means that the story isn't shoved down the player’s throat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–</a:t>
            </a:r>
            <a:r>
              <a:rPr lang="en-US" sz="12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quite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opposite, discovery is self-paced. The player is *pulling* the narrative.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  <a:buFont typeface="Arial" pitchFamily="34" charset="0"/>
              <a:buNone/>
            </a:pP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dirty="0" smtClean="0"/>
              <a:t>This leads to a f</a:t>
            </a:r>
            <a:r>
              <a:rPr lang="en-US" sz="3200" dirty="0" smtClean="0">
                <a:sym typeface="Arial" charset="0"/>
              </a:rPr>
              <a:t>amiliar world, which is </a:t>
            </a:r>
            <a:r>
              <a:rPr lang="en-US" sz="3200" dirty="0" smtClean="0">
                <a:sym typeface="Arial" charset="0"/>
              </a:rPr>
              <a:t>self reinforced,</a:t>
            </a:r>
            <a:r>
              <a:rPr lang="en-US" sz="3200" baseline="0" dirty="0" smtClean="0">
                <a:sym typeface="Arial" charset="0"/>
              </a:rPr>
              <a:t> </a:t>
            </a:r>
            <a:r>
              <a:rPr lang="en-US" sz="2600" dirty="0" smtClean="0">
                <a:sym typeface="Arial" charset="0"/>
              </a:rPr>
              <a:t>more complete,</a:t>
            </a:r>
            <a:r>
              <a:rPr lang="en-US" sz="2600" baseline="0" dirty="0" smtClean="0">
                <a:sym typeface="Arial" charset="0"/>
              </a:rPr>
              <a:t> and </a:t>
            </a:r>
            <a:r>
              <a:rPr lang="en-US" sz="2600" dirty="0" smtClean="0">
                <a:sym typeface="Arial" charset="0"/>
              </a:rPr>
              <a:t>more </a:t>
            </a:r>
            <a:r>
              <a:rPr lang="en-US" sz="2600" dirty="0" smtClean="0">
                <a:sym typeface="Arial" charset="0"/>
              </a:rPr>
              <a:t>immersive.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  <a:buFont typeface="Arial" pitchFamily="34" charset="0"/>
              <a:buNone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5E69B1-97A1-4274-9C2B-5315C6034554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536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To give you an example: there's a setup in Fallout 3 in a child slaver's den. </a:t>
            </a:r>
          </a:p>
          <a:p>
            <a:pPr marL="857250" lvl="2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40005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</a:rPr>
              <a:t>Lounge tables near dance poles </a:t>
            </a:r>
            <a:endParaRPr lang="en-US" sz="2800" dirty="0" smtClean="0">
              <a:solidFill>
                <a:srgbClr val="000000"/>
              </a:solidFill>
            </a:endParaRPr>
          </a:p>
          <a:p>
            <a:pPr marL="40005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</a:rPr>
              <a:t>Booze</a:t>
            </a:r>
            <a:endParaRPr lang="en-US" sz="2800" dirty="0" smtClean="0">
              <a:solidFill>
                <a:srgbClr val="000000"/>
              </a:solidFill>
            </a:endParaRPr>
          </a:p>
          <a:p>
            <a:pPr marL="40005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</a:rPr>
              <a:t>Manacles </a:t>
            </a:r>
            <a:r>
              <a:rPr lang="en-US" sz="2800" dirty="0" smtClean="0">
                <a:solidFill>
                  <a:srgbClr val="000000"/>
                </a:solidFill>
              </a:rPr>
              <a:t>on a pole</a:t>
            </a:r>
            <a:endParaRPr lang="en-US" sz="2800" dirty="0" smtClean="0">
              <a:solidFill>
                <a:srgbClr val="000000"/>
              </a:solidFill>
            </a:endParaRPr>
          </a:p>
          <a:p>
            <a:pPr marL="40005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</a:rPr>
              <a:t>And a </a:t>
            </a:r>
            <a:r>
              <a:rPr lang="en-US" sz="2800" dirty="0" smtClean="0">
                <a:solidFill>
                  <a:srgbClr val="000000"/>
                </a:solidFill>
              </a:rPr>
              <a:t>teddy bear</a:t>
            </a:r>
          </a:p>
          <a:p>
            <a:pPr marL="40005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</a:pPr>
            <a:endParaRPr lang="en-US" sz="2800" dirty="0" smtClean="0">
              <a:solidFill>
                <a:srgbClr val="000000"/>
              </a:solidFill>
            </a:endParaRPr>
          </a:p>
          <a:p>
            <a:pPr marL="40005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2800" dirty="0" smtClean="0">
                <a:solidFill>
                  <a:srgbClr val="000000"/>
                </a:solidFill>
              </a:rPr>
              <a:t>Wow, that’s terrible conclusion we arrive at.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It's important to remember that we never saw the act. It’s a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mental leap;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w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 are hard-wired to draw these conclusions. </a:t>
            </a:r>
          </a:p>
          <a:p>
            <a:pPr marL="39688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didn't see children getting tortured for entertainment - the act happened inside the player's head. 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concept behind this is the Law of Closure. As humans we have a innate need to categorize and fit visual elements into a larger framework. To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do so, we draw conclusions.</a:t>
            </a:r>
          </a:p>
          <a:p>
            <a:pPr marL="39688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Scott McCloud applied this concept to visual storytelling in "Understanding Comics." 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“What’s important is what happens between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the panels.”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0C37AF-BDCB-4904-9B15-5A7509D141CE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54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3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</a:t>
            </a:r>
            <a:r>
              <a:rPr lang="en-US" sz="3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3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quote from Steve Powers</a:t>
            </a:r>
            <a:r>
              <a:rPr lang="en-US" sz="3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3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sums up this section</a:t>
            </a:r>
            <a:r>
              <a:rPr lang="en-US" sz="3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perfectly.</a:t>
            </a:r>
            <a:endParaRPr lang="en-US" sz="3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endParaRPr lang="en-US" sz="3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3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Steve is a long-time advocate of letting the player fill in the gaps. </a:t>
            </a:r>
          </a:p>
          <a:p>
            <a:pPr marL="39688">
              <a:lnSpc>
                <a:spcPct val="95000"/>
              </a:lnSpc>
            </a:pPr>
            <a:endParaRPr lang="en-US" sz="3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3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He’s worked on the </a:t>
            </a:r>
            <a:r>
              <a:rPr lang="en-US" sz="3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Ultima</a:t>
            </a:r>
            <a:r>
              <a:rPr lang="en-US" sz="3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games,</a:t>
            </a:r>
            <a:r>
              <a:rPr lang="en-US" sz="3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the Deus Ex series </a:t>
            </a:r>
            <a:r>
              <a:rPr lang="en-US" sz="3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</a:t>
            </a:r>
            <a:r>
              <a:rPr lang="en-US" sz="3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is now </a:t>
            </a:r>
            <a:r>
              <a:rPr lang="en-US" sz="3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working on Epic Mickey for Disney.</a:t>
            </a:r>
          </a:p>
          <a:p>
            <a:pPr marL="39688">
              <a:lnSpc>
                <a:spcPct val="95000"/>
              </a:lnSpc>
            </a:pPr>
            <a:endParaRPr lang="en-US" sz="3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dirty="0" smtClean="0">
                <a:solidFill>
                  <a:srgbClr val="000000"/>
                </a:solidFill>
              </a:rPr>
              <a:t>"What changes </a:t>
            </a:r>
            <a:r>
              <a:rPr lang="en-US" i="1" dirty="0" smtClean="0">
                <a:solidFill>
                  <a:srgbClr val="000000"/>
                </a:solidFill>
              </a:rPr>
              <a:t>Guard_03</a:t>
            </a:r>
            <a:r>
              <a:rPr lang="en-US" dirty="0" smtClean="0">
                <a:solidFill>
                  <a:srgbClr val="000000"/>
                </a:solidFill>
              </a:rPr>
              <a:t> from an abstract obstacle into a person? Did someone get hurt in this alley? What does the innkeeper do with his free time? Answering these questions transforms the game space into a coherent world. Meaningful narrative is inferred by players if you give them cues but leave them the space to imagine."</a:t>
            </a:r>
            <a:endParaRPr lang="en-US" dirty="0" smtClean="0"/>
          </a:p>
          <a:p>
            <a:pPr marL="39688">
              <a:lnSpc>
                <a:spcPct val="95000"/>
              </a:lnSpc>
            </a:pPr>
            <a:endParaRPr lang="en-US" sz="3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9688">
              <a:lnSpc>
                <a:spcPct val="95000"/>
              </a:lnSpc>
            </a:pPr>
            <a:r>
              <a:rPr lang="en-US" sz="3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&lt;click&gt;Steve Powers, everybody!&lt;click&gt;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A260FE-5778-4883-8484-800AC11629CE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56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39688"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can categorize these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functions of ES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into the "what" ("what does it do for us?" - in black)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"why" ("why does it do this?" - in green).</a:t>
            </a:r>
          </a:p>
          <a:p>
            <a:pPr marL="39688"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The key finding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</a:rPr>
              <a:t> behind from this section is 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</a:rPr>
              <a:t>this: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Environmental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storytelling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</a:rPr>
              <a:t> creates games spaces in which the player is fundamentally invested and immersed in.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baseline="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29AC68-4310-44F6-B739-8AAB116A41EB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1105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Now that we have a good idea of *what* environmental storytelling is, and *why* it can do for us,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should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look at some practical techniques.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First,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we’ll look at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creating designer-authored storytelling environmental storytelling moments. 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That seems to be the current industry standard/status quo</a:t>
            </a:r>
            <a:r>
              <a:rPr lang="en-US" sz="160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,</a:t>
            </a:r>
            <a:r>
              <a:rPr lang="en-US" sz="1600" baseline="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 where p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re-existing props are arranged to say something about a situation.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9EC53E-069E-48C4-90B1-1FC59F9108E1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158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Here we have a list of tips to make your job of creating these moments easier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. 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We'll go through these one by one.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DFCDC1-77F3-464C-9109-D128DD1B23D0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1597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Let's start with our first, quite obvious technique: 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"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Establishing a discernible chain of events." 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Environmental storytelling is often about cause and effect, as is intuitively apparent in this L4D example. 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One person wrote on the wall, other survivors felt compelled to comment on his writing, and we ended up with several days worth of commentary.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BBAECB-43A7-4B40-9F51-C7398D978D03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161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Expressed as a chain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</a:rPr>
              <a:t> of events, t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he Left 4 Dead example looks like this: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The commentary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</a:rPr>
              <a:t> is r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unning on a couple of separate tracks, with some outliers.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0A262A-B961-4A54-907B-B213B263ACE9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1628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We've been representing these chains of events with flow charts.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0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fact, these charts are adapted "puzzle structures" from Randy Smith's 2009 GDC talk:</a:t>
            </a:r>
            <a:r>
              <a:rPr lang="en-US" dirty="0" smtClean="0">
                <a:sym typeface="Arial" charset="0"/>
              </a:rPr>
              <a:t> </a:t>
            </a:r>
            <a:r>
              <a:rPr lang="en-US" dirty="0" smtClean="0"/>
              <a:t>"Making Your Players Feel Smart: Puzzles As User Interfaces“.</a:t>
            </a:r>
            <a:endParaRPr lang="en-US" dirty="0" smtClean="0"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suggest you look up that presentation for much more background on designing and visualizing good puzzle design.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29AC68-4310-44F6-B739-8AAB116A41EB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105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To effectively talk about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topic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, we need to see how 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“environmental storytelling”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fits into the bigger picture.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need to gain a common understanding of what a game environment represents and which functions it serves.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Let's see how we can describe a game environment.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A3E8D7-36DC-4229-8822-17CCA7BCE5E4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679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Consider authoring some of these puzzle structures for your design docs.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They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get all LDs and environment artists on the same page and into the same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habits and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force everybody to think about the chain of events that lead to a scene.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When dressing up the scene, think about how these elements connect. This is how we take the act of simple environmental jumbling to the next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level: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Placing a cup of coffee in an odd place.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Offsetting a chair in front of that table a little bit.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Maybe it was hastily pushed over. 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Think about what happened there.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&lt;click&gt;One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of our favorite moments from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Bioshock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2 happens during the amusement park ride: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animatronic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version of Andrew Ryan has been hung, splattered with white paint, and Prof Lamb propaganda has been painted on the walls behind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him.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That's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cool but hardly unique in BS2.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What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sells the scene is the paintbrush left on the table. &lt;click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&gt;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06EB96-C1E6-44D8-9A25-30292054ABB6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689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Now we've created a little story out of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elements.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But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that isn't enough.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need to make that story compelling.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</a:p>
          <a:p>
            <a:pPr>
              <a:lnSpc>
                <a:spcPct val="95000"/>
              </a:lnSpc>
            </a:pPr>
            <a:endParaRPr lang="en-US" sz="1600" baseline="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That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means: 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"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Ensuring that event engages the player."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this example, a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Bioshock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splicer was crushed by a vending (ATM?) machine.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 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There’s a lot of subtext and associations here. 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311017-E0CF-4F56-BCBD-766F80F91029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710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ATMs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are associated with money and</a:t>
            </a:r>
          </a:p>
          <a:p>
            <a:pPr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represent other people's savings</a:t>
            </a:r>
          </a:p>
          <a:p>
            <a:pPr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Arial" pitchFamily="34" charset="0"/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&lt;click&gt;</a:t>
            </a:r>
            <a:endParaRPr lang="en-US" dirty="0" smtClean="0"/>
          </a:p>
          <a:p>
            <a:pPr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Trashing an ATM (or stealing from it) is frowned upon by society </a:t>
            </a:r>
            <a:endParaRPr lang="en-US" dirty="0" smtClean="0"/>
          </a:p>
          <a:p>
            <a:pPr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en-US" sz="1600" dirty="0" err="1" smtClean="0">
                <a:solidFill>
                  <a:srgbClr val="000000"/>
                </a:solidFill>
                <a:latin typeface="Arial" charset="0"/>
              </a:rPr>
              <a:t>Splicers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 represent social ideals gone wrong</a:t>
            </a:r>
            <a:endParaRPr lang="en-US" dirty="0" smtClean="0"/>
          </a:p>
          <a:p>
            <a:pPr marL="457200" marR="0" lvl="1" indent="-34290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itchFamily="34" charset="0"/>
              <a:buNone/>
              <a:tabLst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&lt;click&gt;</a:t>
            </a:r>
          </a:p>
          <a:p>
            <a:pPr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Water reminds us of Rapture's setting</a:t>
            </a:r>
            <a:endParaRPr lang="en-US" dirty="0" smtClean="0"/>
          </a:p>
          <a:p>
            <a:pPr marL="0" marR="0" lvl="1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&lt;click&gt;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 </a:t>
            </a:r>
          </a:p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good environmental storytelling the elements</a:t>
            </a:r>
            <a:r>
              <a:rPr lang="en-US" sz="12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combining to a larger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picture,</a:t>
            </a:r>
            <a:r>
              <a:rPr lang="en-US" sz="12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but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have individual significance as well .</a:t>
            </a:r>
            <a:endParaRPr lang="en-US" sz="12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An anonymous rock wouldn't work as well.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311017-E0CF-4F56-BCBD-766F80F91029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710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The result of combining elements that already have inherent meaning:</a:t>
            </a:r>
            <a:endParaRPr lang="en-US" sz="1600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Arial" pitchFamily="34" charset="0"/>
              <a:buNone/>
            </a:pPr>
            <a:r>
              <a:rPr lang="en-US" sz="3200" dirty="0" smtClean="0">
                <a:solidFill>
                  <a:srgbClr val="000000"/>
                </a:solidFill>
                <a:latin typeface="Arial" charset="0"/>
              </a:rPr>
              <a:t>Event is more than just a creative death moment:</a:t>
            </a:r>
            <a:endParaRPr lang="en-US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Arial" pitchFamily="34" charset="0"/>
              <a:buNone/>
            </a:pPr>
            <a:r>
              <a:rPr lang="en-US" sz="3200" dirty="0" smtClean="0">
                <a:solidFill>
                  <a:srgbClr val="000000"/>
                </a:solidFill>
                <a:latin typeface="Arial" charset="0"/>
              </a:rPr>
              <a:t>It reinforces </a:t>
            </a:r>
            <a:r>
              <a:rPr lang="en-US" sz="3200" dirty="0" err="1" smtClean="0">
                <a:solidFill>
                  <a:srgbClr val="000000"/>
                </a:solidFill>
                <a:latin typeface="Arial" charset="0"/>
              </a:rPr>
              <a:t>Bioshock's</a:t>
            </a:r>
            <a:r>
              <a:rPr lang="en-US" sz="3200" dirty="0" smtClean="0">
                <a:solidFill>
                  <a:srgbClr val="000000"/>
                </a:solidFill>
                <a:latin typeface="Arial" charset="0"/>
              </a:rPr>
              <a:t> larger theme of societal decay</a:t>
            </a:r>
            <a:endParaRPr lang="en-US" dirty="0" smtClean="0"/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Arial" pitchFamily="34" charset="0"/>
              <a:buNone/>
            </a:pPr>
            <a:r>
              <a:rPr lang="en-US" sz="3200" dirty="0" smtClean="0">
                <a:solidFill>
                  <a:srgbClr val="000000"/>
                </a:solidFill>
                <a:latin typeface="Arial" charset="0"/>
              </a:rPr>
              <a:t>The presence of the money pickup is explained and contextualized</a:t>
            </a: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Arial" pitchFamily="34" charset="0"/>
              <a:buNone/>
            </a:pPr>
            <a:r>
              <a:rPr lang="en-US" sz="3200" dirty="0" smtClean="0">
                <a:solidFill>
                  <a:srgbClr val="000000"/>
                </a:solidFill>
                <a:latin typeface="Arial" charset="0"/>
              </a:rPr>
              <a:t>Examines player actions: </a:t>
            </a:r>
            <a:endParaRPr lang="en-US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Arial" pitchFamily="34" charset="0"/>
              <a:buNone/>
            </a:pPr>
            <a:r>
              <a:rPr lang="en-US" sz="3200" dirty="0" smtClean="0">
                <a:solidFill>
                  <a:srgbClr val="000000"/>
                </a:solidFill>
                <a:latin typeface="Arial" charset="0"/>
              </a:rPr>
              <a:t>Our</a:t>
            </a:r>
            <a:r>
              <a:rPr lang="en-US" sz="3200" baseline="0" dirty="0" smtClean="0">
                <a:solidFill>
                  <a:srgbClr val="000000"/>
                </a:solidFill>
                <a:latin typeface="Arial" charset="0"/>
              </a:rPr>
              <a:t> reaction to this guy’s death might be “serves him right” </a:t>
            </a:r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Arial" pitchFamily="34" charset="0"/>
              <a:buNone/>
            </a:pPr>
            <a:r>
              <a:rPr lang="en-US" sz="3200" baseline="0" dirty="0" smtClean="0">
                <a:solidFill>
                  <a:srgbClr val="000000"/>
                </a:solidFill>
                <a:latin typeface="Arial" charset="0"/>
              </a:rPr>
              <a:t>but </a:t>
            </a:r>
            <a:r>
              <a:rPr lang="en-US" sz="3200" dirty="0" smtClean="0">
                <a:solidFill>
                  <a:srgbClr val="000000"/>
                </a:solidFill>
                <a:latin typeface="Arial" charset="0"/>
              </a:rPr>
              <a:t>Why is it okay when </a:t>
            </a:r>
            <a:r>
              <a:rPr lang="en-US" sz="3200" i="1" dirty="0" smtClean="0">
                <a:solidFill>
                  <a:srgbClr val="000000"/>
                </a:solidFill>
                <a:latin typeface="Arial" charset="0"/>
              </a:rPr>
              <a:t>we </a:t>
            </a:r>
            <a:r>
              <a:rPr lang="en-US" sz="3200" dirty="0" smtClean="0">
                <a:solidFill>
                  <a:srgbClr val="000000"/>
                </a:solidFill>
                <a:latin typeface="Arial" charset="0"/>
              </a:rPr>
              <a:t>loot and steal?</a:t>
            </a: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Now we've connected disparate elements and turned them into stories, and given these stories meaning.</a:t>
            </a:r>
            <a:endParaRPr lang="en-US" sz="1600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There's one key phrase in this section, which leads us to the larger theme of echoing the world at large...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7F8979-C655-4EDB-B0E2-932CB1C93C73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740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400050" lvl="1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That key phrase is </a:t>
            </a:r>
            <a:r>
              <a:rPr lang="en-US" sz="3200" dirty="0" smtClean="0">
                <a:solidFill>
                  <a:srgbClr val="000000"/>
                </a:solidFill>
              </a:rPr>
              <a:t>"The event reinforces </a:t>
            </a:r>
            <a:r>
              <a:rPr lang="en-US" sz="3200" dirty="0" err="1" smtClean="0">
                <a:solidFill>
                  <a:srgbClr val="000000"/>
                </a:solidFill>
              </a:rPr>
              <a:t>Bioshock's</a:t>
            </a:r>
            <a:r>
              <a:rPr lang="en-US" sz="3200" dirty="0" smtClean="0">
                <a:solidFill>
                  <a:srgbClr val="000000"/>
                </a:solidFill>
              </a:rPr>
              <a:t> larger theme of societal decay"</a:t>
            </a:r>
            <a:endParaRPr lang="en-US" sz="3200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Without this evocative premise, the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ATM storytelling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moment wouldn't be nearly as effective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60B68F-D618-4E68-BD55-9DD373F1EC36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751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If we really think about it, the ATM example we just used is pretty anemic.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Here's the puzzle structure for that event.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5E721A-A45C-4911-9929-D26C04F889C0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761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But if we really think about it, there's a lot more that lead to this situation. 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 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There's the entire underpinnings of Rapture and the events that lead to the beginning of the game, and </a:t>
            </a:r>
            <a:r>
              <a:rPr lang="en-US" sz="1600" i="1" dirty="0" smtClean="0">
                <a:solidFill>
                  <a:srgbClr val="000000"/>
                </a:solidFill>
                <a:latin typeface="Arial" charset="0"/>
              </a:rPr>
              <a:t>that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 chain of events is exceedingly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complex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</a:rPr>
              <a:t> (warning: not necessarily a comprehensive summary of Rapture’s rise and fall!)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 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So really, the ATM event rests on a much larger foundation, and when put together, we end up with something that is just as complex and compelling as real life.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EC2D8F-2B4B-4527-BB12-4DDE9B4B55A8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1771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Which brings us to another important guideline: Make sure that all ES moments draw from your story premise, echoing the world at large.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Every anonymous ES moment wastes the opportunity to say something about the game.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By tying the storytelling moment into the premise, we create a narrative positive feedback loop: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Premise spawns events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Events remind player of premise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These shots are from Dead Space follow that rule, creating environments that build on the game's theme of religious fervor,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dementia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occult. &lt;click&gt;&lt;click&gt;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977942-0585-4271-874D-4231F870D890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781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0" lvl="1">
              <a:lnSpc>
                <a:spcPct val="95000"/>
              </a:lnSpc>
            </a:pPr>
            <a:r>
              <a:rPr lang="en-US" sz="14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highly detailed world</a:t>
            </a:r>
            <a:r>
              <a:rPr lang="en-US" sz="14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4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helps </a:t>
            </a:r>
            <a:r>
              <a:rPr lang="en-US" sz="14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another way: </a:t>
            </a:r>
            <a:r>
              <a:rPr lang="en-US" sz="14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they </a:t>
            </a:r>
            <a:r>
              <a:rPr lang="en-US" sz="14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make the </a:t>
            </a:r>
            <a:r>
              <a:rPr lang="en-US" sz="14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player to do the heavy lifting, interpreting each situation </a:t>
            </a:r>
            <a:r>
              <a:rPr lang="en-US" sz="14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- no </a:t>
            </a:r>
            <a:r>
              <a:rPr lang="en-US" sz="14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matter how </a:t>
            </a:r>
            <a:r>
              <a:rPr lang="en-US" sz="14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silly - into </a:t>
            </a:r>
            <a:r>
              <a:rPr lang="en-US" sz="14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larger framework.</a:t>
            </a:r>
          </a:p>
          <a:p>
            <a:pPr marL="0" lvl="1">
              <a:lnSpc>
                <a:spcPct val="95000"/>
              </a:lnSpc>
            </a:pPr>
            <a:endParaRPr lang="en-US" sz="14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0" lvl="1">
              <a:lnSpc>
                <a:spcPct val="95000"/>
              </a:lnSpc>
            </a:pPr>
            <a:r>
              <a:rPr lang="en-US" sz="14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These</a:t>
            </a:r>
            <a:r>
              <a:rPr lang="en-US" sz="14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shots from Fallout 3 might look humorous, but because they come from the same, fully fleshed-out, world that gave us the example of the child slavers camp earlier, we’re looking for ways to explain these setups. Maybe survivors got bored, or maybe kids snuck into a dungeon and played with debris.</a:t>
            </a:r>
            <a:endParaRPr lang="en-US" sz="14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5791C9-ADB7-48B9-BCCE-985A8D67F4A1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822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0" lvl="1">
              <a:lnSpc>
                <a:spcPct val="95000"/>
              </a:lnSpc>
            </a:pPr>
            <a:r>
              <a:rPr lang="en-US" sz="14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want to point out one inherent danger of designer-scripted environmental storytelling:</a:t>
            </a:r>
            <a:r>
              <a:rPr lang="en-US" sz="14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</a:p>
          <a:p>
            <a:pPr marL="0" lvl="1">
              <a:lnSpc>
                <a:spcPct val="95000"/>
              </a:lnSpc>
            </a:pPr>
            <a:r>
              <a:rPr lang="en-US" sz="14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 </a:t>
            </a:r>
            <a:r>
              <a:rPr lang="en-US" sz="14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disconnect between what the player can do and what the game depicts the non-player characters doing can be jarring.</a:t>
            </a:r>
            <a:endParaRPr lang="en-US" sz="14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8333E-80AD-4CDF-800D-B155A58B5285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116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 game environment does a lot of things. 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It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628650" lvl="1" indent="-514350">
              <a:lnSpc>
                <a:spcPct val="95000"/>
              </a:lnSpc>
              <a:buFont typeface="Times New Roman" pitchFamily="18" charset="0"/>
              <a:buAutoNum type="arabicPeriod"/>
            </a:pPr>
            <a:r>
              <a:rPr lang="en-US" dirty="0" smtClean="0"/>
              <a:t>Constrains and guides player movement through physical properties and ecology </a:t>
            </a:r>
          </a:p>
          <a:p>
            <a:pPr marL="628650" lvl="1" indent="-514350">
              <a:lnSpc>
                <a:spcPct val="95000"/>
              </a:lnSpc>
              <a:buFont typeface="Times New Roman" pitchFamily="18" charset="0"/>
              <a:buAutoNum type="arabicPeriod"/>
            </a:pPr>
            <a:r>
              <a:rPr lang="en-US" dirty="0" smtClean="0"/>
              <a:t>Uses player reference to communicate simulation boundaries and affordance</a:t>
            </a:r>
          </a:p>
          <a:p>
            <a:pPr marL="628650" lvl="1" indent="-514350">
              <a:lnSpc>
                <a:spcPct val="95000"/>
              </a:lnSpc>
              <a:buFont typeface="Times New Roman" pitchFamily="18" charset="0"/>
              <a:buAutoNum type="arabicPeriod"/>
            </a:pPr>
            <a:r>
              <a:rPr lang="en-US" dirty="0" smtClean="0"/>
              <a:t>Reinforces and shapes player identity</a:t>
            </a:r>
          </a:p>
          <a:p>
            <a:pPr marL="628650" lvl="1" indent="-514350">
              <a:lnSpc>
                <a:spcPct val="95000"/>
              </a:lnSpc>
              <a:buClr>
                <a:srgbClr val="000000"/>
              </a:buClr>
              <a:buFont typeface="Times New Roman" pitchFamily="18" charset="0"/>
              <a:buAutoNum type="arabicPeriod"/>
            </a:pPr>
            <a:r>
              <a:rPr lang="en-US" dirty="0" smtClean="0"/>
              <a:t>Provides narrative context 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But we're interested in environmental storytelling, which mostly lives in the last two bullets above.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So we’ll just skim over the first 2 points.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852C8E-403C-4DB2-A791-C68E9ED9AB16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832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Here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have a scene of two characters laying in bed, having died with their arms around one another. 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scene from Fallout 3 is probably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okay, because the game isn’t a love simulator and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because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player is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accustomed to moving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through the world looking at the wreckage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of society. </a:t>
            </a:r>
          </a:p>
          <a:p>
            <a:pPr>
              <a:lnSpc>
                <a:spcPct val="95000"/>
              </a:lnSpc>
            </a:pPr>
            <a:endParaRPr lang="en-US" sz="1600" baseline="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But if 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took this any further, t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his moment might feel hollow: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  <a:buClr>
                <a:srgbClr val="000000"/>
              </a:buClr>
              <a:buFont typeface="Arial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player has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no real relationships with characters that would justify such an intimate action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  <a:buClr>
                <a:srgbClr val="000000"/>
              </a:buClr>
              <a:buFont typeface="Arial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game environment and time stream cease to exist after the player-character’s death. (Some games show a monster gnawing on the player-character’s bones, post mort, but that’s where the story ends...)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We’re looking at potential simulation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boundaries, and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our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environmental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storytelling moment is pointing them out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graphically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. 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038D4B-2076-41B9-99C8-6B6EFB8855D6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853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Here's another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example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that we really like a lot:</a:t>
            </a:r>
          </a:p>
          <a:p>
            <a:pPr>
              <a:lnSpc>
                <a:spcPct val="95000"/>
              </a:lnSpc>
            </a:pP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Somebody built a ramp in the sewer system and tried to play Evil </a:t>
            </a:r>
            <a:r>
              <a:rPr lang="en-US" sz="1600" baseline="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Knievel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But… can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play Evil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Knievel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?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What does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moment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say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about the game? Fallout 3 is a game heavy on traversal. Does this example remind us of things that we can't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do,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drive around the wasteland on a motorcycle?</a:t>
            </a:r>
          </a:p>
          <a:p>
            <a:pPr>
              <a:lnSpc>
                <a:spcPct val="95000"/>
              </a:lnSpc>
            </a:pPr>
            <a:endParaRPr lang="en-US" sz="1600" baseline="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Once again, the example is probably okay, because Fallout 3 never communicates the possibility of drivable vehicles elsewhere in the game, and the bike looks sufficiently broken.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C27051-9D49-4BCA-8803-7038539DB2B5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1863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marL="0" marR="0" lvl="0" indent="-342900" algn="l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line is sometimes razor thin. And to give you an example of a setup we would definitely want to avoid: dead NPCs squashed by doors. Here we have a common </a:t>
            </a:r>
            <a:r>
              <a:rPr lang="en-US" sz="32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gameplay</a:t>
            </a:r>
            <a:r>
              <a:rPr lang="en-US" sz="3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element that the player constantly interacts with</a:t>
            </a:r>
            <a:r>
              <a:rPr lang="en-US" sz="32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– if we see a player squashed by a door, we want to do the same.</a:t>
            </a:r>
            <a:endParaRPr lang="en-US" sz="32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A2F91D-6843-4671-AA9E-753A19E993DC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1873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We've talked about these tips and techniques at length.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We've also identified an inherent danger in designer-authored environmental storytelling: It has the potential of exposing a disconnect between the player and designer-authored events, which in turn makes the player feel removed from the decision making of the world.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believe that this gap can be closed and, in fact, </a:t>
            </a:r>
            <a:r>
              <a:rPr lang="en-US" sz="1600" dirty="0" smtClean="0">
                <a:solidFill>
                  <a:srgbClr val="000000"/>
                </a:solidFill>
                <a:latin typeface="Arial Italic" charset="0"/>
                <a:cs typeface="Arial Italic" charset="0"/>
                <a:sym typeface="Arial Italic" charset="0"/>
              </a:rPr>
              <a:t>should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be closed.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Which brings us to section 4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.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29AC68-4310-44F6-B739-8AAB116A41EB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1105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section is about systemic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environmental storytelling,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which is about dynamic history making.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>
              <a:lnSpc>
                <a:spcPct val="95000"/>
              </a:lnSpc>
            </a:pP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816D53-A1AE-46C8-82CA-F83765498242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1904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games, especially immersive first-person simulators, we aim to make the player an active participant, authoring his own experience as much as possible. </a:t>
            </a:r>
          </a:p>
          <a:p>
            <a:pPr>
              <a:lnSpc>
                <a:spcPct val="95000"/>
              </a:lnSpc>
            </a:pP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So this section is about how game systems can contribute more dynamically to environmental storytelling, reflecting the player’s actions and agency. 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often think of environmental storytelling only as designer-placed clues that deepen the world.</a:t>
            </a:r>
          </a:p>
          <a:p>
            <a:pPr>
              <a:lnSpc>
                <a:spcPct val="95000"/>
              </a:lnSpc>
            </a:pP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Some games have scripting branches that communicate consequences visually: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  <a:buClr>
                <a:srgbClr val="000000"/>
              </a:buClr>
              <a:buFont typeface="Arial" charset="0"/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&lt;click&gt;For example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unhiding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Paul Denton's corpse in DX1, depending on the player's actions earlier in the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game. 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But we can do more.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100" dirty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4ABC1C-D6BB-42FD-A6D4-B385A5E083BB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1914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i="0" dirty="0" smtClean="0">
                <a:solidFill>
                  <a:srgbClr val="000000"/>
                </a:solidFill>
                <a:latin typeface="Arial" charset="0"/>
              </a:rPr>
              <a:t>Let’s find some game systems that contribute this</a:t>
            </a:r>
            <a:r>
              <a:rPr lang="en-US" sz="1600" i="0" baseline="0" dirty="0" smtClean="0">
                <a:solidFill>
                  <a:srgbClr val="000000"/>
                </a:solidFill>
                <a:latin typeface="Arial" charset="0"/>
              </a:rPr>
              <a:t> “</a:t>
            </a:r>
            <a:r>
              <a:rPr lang="en-US" sz="1600" i="0" dirty="0" smtClean="0">
                <a:solidFill>
                  <a:srgbClr val="000000"/>
                </a:solidFill>
                <a:latin typeface="Arial" charset="0"/>
              </a:rPr>
              <a:t>dynamic</a:t>
            </a:r>
            <a:r>
              <a:rPr lang="en-US" sz="1600" i="0" baseline="0" dirty="0" smtClean="0">
                <a:solidFill>
                  <a:srgbClr val="000000"/>
                </a:solidFill>
                <a:latin typeface="Arial" charset="0"/>
              </a:rPr>
              <a:t> h</a:t>
            </a:r>
            <a:r>
              <a:rPr lang="en-US" sz="1600" i="0" dirty="0" smtClean="0">
                <a:solidFill>
                  <a:srgbClr val="000000"/>
                </a:solidFill>
                <a:latin typeface="Arial" charset="0"/>
              </a:rPr>
              <a:t>istory making”. </a:t>
            </a:r>
            <a:endParaRPr lang="en-US" i="0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 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Decals and breakables are an easy example,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</a:rPr>
              <a:t> because </a:t>
            </a:r>
            <a:r>
              <a:rPr lang="en-US" sz="3200" dirty="0" smtClean="0">
                <a:solidFill>
                  <a:srgbClr val="000000"/>
                </a:solidFill>
              </a:rPr>
              <a:t>breakables tell the visual history of the player’s interaction</a:t>
            </a:r>
            <a:r>
              <a:rPr lang="en-US" sz="3200" baseline="0" dirty="0" smtClean="0">
                <a:solidFill>
                  <a:srgbClr val="000000"/>
                </a:solidFill>
              </a:rPr>
              <a:t> with the level</a:t>
            </a:r>
            <a:endParaRPr lang="en-US" sz="3200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3200" dirty="0" smtClean="0">
                <a:solidFill>
                  <a:srgbClr val="000000"/>
                </a:solidFill>
              </a:rPr>
              <a:t>Often seeing the site of a battle again triggers the memory of what happened there .</a:t>
            </a:r>
            <a:endParaRPr lang="en-US" sz="3200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 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 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551F1F-505F-4B63-9CB6-E7F377A892E4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1966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So we want to tell a story about Half-Life 1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deathmatch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.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Half-Life, if you don't remember, was the first FPS game to really use decals for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great effect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- and in multiplayer, the game allowed players to spray their own logos all over the environment.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Here’s a little story, in pictures. Imagine we’re walking down the hallway and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notice decals on the wall…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&lt;click&gt;Smiley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face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&lt;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click&gt;Smiley face and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grafitti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&lt;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click&gt;Wide view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&lt;click&gt;And here we see the tragic conclusion to our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story.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endParaRPr lang="en-US" sz="3200" dirty="0" smtClean="0">
              <a:solidFill>
                <a:srgbClr val="000000"/>
              </a:solidFill>
            </a:endParaRPr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en-US" sz="3200" dirty="0" smtClean="0">
                <a:solidFill>
                  <a:srgbClr val="000000"/>
                </a:solidFill>
              </a:rPr>
              <a:t>We</a:t>
            </a:r>
            <a:r>
              <a:rPr lang="en-US" sz="3200" baseline="0" dirty="0" smtClean="0">
                <a:solidFill>
                  <a:srgbClr val="000000"/>
                </a:solidFill>
              </a:rPr>
              <a:t> can </a:t>
            </a:r>
            <a:r>
              <a:rPr lang="en-US" sz="3200" dirty="0" smtClean="0">
                <a:solidFill>
                  <a:srgbClr val="000000"/>
                </a:solidFill>
              </a:rPr>
              <a:t>deduct:</a:t>
            </a:r>
            <a:r>
              <a:rPr lang="en-US" sz="3200" dirty="0" smtClean="0">
                <a:solidFill>
                  <a:srgbClr val="000000"/>
                </a:solidFill>
              </a:rPr>
              <a:t> </a:t>
            </a:r>
            <a:endParaRPr lang="en-US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None/>
            </a:pPr>
            <a:r>
              <a:rPr lang="en-US" sz="3200" dirty="0" smtClean="0">
                <a:solidFill>
                  <a:srgbClr val="000000"/>
                </a:solidFill>
              </a:rPr>
              <a:t>Player sprayed a lot of graffiti</a:t>
            </a:r>
            <a:endParaRPr lang="en-US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None/>
            </a:pPr>
            <a:r>
              <a:rPr lang="en-US" sz="3200" dirty="0" smtClean="0">
                <a:solidFill>
                  <a:srgbClr val="000000"/>
                </a:solidFill>
              </a:rPr>
              <a:t>Distracted </a:t>
            </a:r>
            <a:endParaRPr lang="en-US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None/>
            </a:pPr>
            <a:r>
              <a:rPr lang="en-US" sz="3200" dirty="0" smtClean="0">
                <a:solidFill>
                  <a:srgbClr val="000000"/>
                </a:solidFill>
              </a:rPr>
              <a:t>Didn't notice an enemy player</a:t>
            </a:r>
            <a:endParaRPr lang="en-US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None/>
            </a:pPr>
            <a:r>
              <a:rPr lang="en-US" sz="3200" dirty="0" smtClean="0">
                <a:solidFill>
                  <a:srgbClr val="000000"/>
                </a:solidFill>
              </a:rPr>
              <a:t>Got shot in the back while</a:t>
            </a:r>
            <a:r>
              <a:rPr lang="en-US" sz="3200" baseline="0" dirty="0" smtClean="0">
                <a:solidFill>
                  <a:srgbClr val="000000"/>
                </a:solidFill>
              </a:rPr>
              <a:t> he was authoring his latest </a:t>
            </a:r>
            <a:r>
              <a:rPr lang="en-US" sz="3200" baseline="0" dirty="0" err="1" smtClean="0">
                <a:solidFill>
                  <a:srgbClr val="000000"/>
                </a:solidFill>
              </a:rPr>
              <a:t>masterppiece</a:t>
            </a:r>
            <a:r>
              <a:rPr lang="en-US" sz="3200" baseline="0" dirty="0" smtClean="0">
                <a:solidFill>
                  <a:srgbClr val="000000"/>
                </a:solidFill>
              </a:rPr>
              <a:t>.</a:t>
            </a:r>
            <a:endParaRPr lang="en-US" sz="3200" dirty="0" smtClean="0">
              <a:solidFill>
                <a:srgbClr val="000000"/>
              </a:solidFill>
            </a:endParaRPr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None/>
            </a:pPr>
            <a:r>
              <a:rPr lang="en-US" sz="3200" dirty="0" smtClean="0">
                <a:solidFill>
                  <a:srgbClr val="000000"/>
                </a:solidFill>
              </a:rPr>
              <a:t>&lt;click&gt;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That's a story on par with designer-authored storytelling we presented in section 3.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it's a great example of dynamic history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making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through game systems.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can see that decals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and breakable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provide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some good examples that we can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draw from.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073073-B74B-4CDD-901E-E26F437E8B37}" type="slidenum">
              <a:rPr lang="en-US" smtClean="0"/>
              <a:pPr/>
              <a:t>58</a:t>
            </a:fld>
            <a:endParaRPr lang="en-US" smtClean="0"/>
          </a:p>
        </p:txBody>
      </p:sp>
      <p:sp>
        <p:nvSpPr>
          <p:cNvPr id="1976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Multiplayer games, by their circular nature, repeatedly expose the player to the environmental interactions of other players. 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Linear single-player games don’t have this benefit as players rarely revisit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areas.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  <a:buClr>
                <a:srgbClr val="000000"/>
              </a:buClr>
              <a:buFont typeface="Arial" charset="0"/>
              <a:buNone/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  <a:buClr>
                <a:srgbClr val="000000"/>
              </a:buClr>
              <a:buFont typeface="Arial" charset="0"/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trail left behind by a player goes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unnoticed,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and a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cts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of environmental interaction lose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power.</a:t>
            </a:r>
            <a:endParaRPr lang="en-US" sz="1600" baseline="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endParaRPr lang="en-US" sz="1600" baseline="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02E1A9-00EB-4140-A997-9E5B5CE07111}" type="slidenum">
              <a:rPr lang="en-US" smtClean="0"/>
              <a:pPr/>
              <a:t>59</a:t>
            </a:fld>
            <a:endParaRPr lang="en-US" smtClean="0"/>
          </a:p>
        </p:txBody>
      </p:sp>
      <p:sp>
        <p:nvSpPr>
          <p:cNvPr id="1986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6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To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address this, you could do a couple of things: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1. Create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geographically circular SP spaces. 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That means back-tracking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gameplay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, with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spaces that are so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connected and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non-linear that the player keeps revisiting them.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(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Thief games are a great example.)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2. Or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you could devise systems that allow the player to “look back” into earlier scenes via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cameras,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as 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Deus Ex, Splinter Cell or Duke </a:t>
            </a:r>
            <a:r>
              <a:rPr lang="en-US" sz="1600" baseline="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Nukem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3D have done.</a:t>
            </a:r>
          </a:p>
          <a:p>
            <a:pPr>
              <a:lnSpc>
                <a:spcPct val="95000"/>
              </a:lnSpc>
            </a:pPr>
            <a:endParaRPr lang="en-US" sz="1600" baseline="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If we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do this, we need to make sure that that mess we created earlier is still around, though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!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1DF24D-B216-4DF3-9D66-A70C14C18EC1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136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We’re going to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reference this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specific example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</a:rPr>
              <a:t> a 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</a:rPr>
              <a:t>lot:</a:t>
            </a:r>
            <a:r>
              <a:rPr lang="en-US" sz="1200" baseline="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one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of the opening moments of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</a:rPr>
              <a:t>Bioshock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 1,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a new year's eve party gone 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askew.</a:t>
            </a:r>
            <a:r>
              <a:rPr lang="en-US" sz="1200" baseline="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I'm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sure a lot of you have played this game and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remember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</a:rPr>
              <a:t> the 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</a:rPr>
              <a:t>area.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 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76270-310F-4AA4-8E20-13B56726EABF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2007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talk about this, we're bound to butt up against technical constraints. 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There's only so many decals we can draw, only so many dynamic objects we can keep in memory, etc.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And yes, that's true. But here’s a quote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that sums up the issue quite succinctly from a design standpoint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0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000000"/>
                </a:solidFill>
              </a:rPr>
              <a:t>"Of course you have to cache out bodies, debris and decals, due to memory constraints. But remember that's also a </a:t>
            </a:r>
            <a:r>
              <a:rPr lang="en-US" sz="1600" i="1" dirty="0" smtClean="0">
                <a:solidFill>
                  <a:srgbClr val="000000"/>
                </a:solidFill>
              </a:rPr>
              <a:t>design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i="1" dirty="0" smtClean="0">
                <a:solidFill>
                  <a:srgbClr val="000000"/>
                </a:solidFill>
              </a:rPr>
              <a:t>decision</a:t>
            </a:r>
            <a:r>
              <a:rPr lang="en-US" sz="1600" dirty="0" smtClean="0">
                <a:solidFill>
                  <a:srgbClr val="000000"/>
                </a:solidFill>
              </a:rPr>
              <a:t>. Players get value when they see that their acts are persistent in the world. It's memorable to come back and see your own mess."</a:t>
            </a:r>
            <a:endParaRPr lang="en-US" sz="1600" dirty="0" smtClean="0"/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&lt;click&gt;This is a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quote by game designer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Raphael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Colantonio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, who is working with Harvey on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Arkane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Studio's next game right now.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This quote sums up our position</a:t>
            </a:r>
            <a:r>
              <a:rPr lang="en-US" sz="1600" baseline="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 very well, and we should allocate resources to it.&lt;</a:t>
            </a:r>
            <a:r>
              <a:rPr lang="en-US" sz="1600" baseline="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click&gt;</a:t>
            </a:r>
            <a:endParaRPr lang="en-US" sz="1600" baseline="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baseline="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baseline="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Beyond decals, common player-pickups/systems – rather than simply disappear – could leave the empty packaging on the floor.</a:t>
            </a:r>
          </a:p>
          <a:p>
            <a:pPr>
              <a:lnSpc>
                <a:spcPct val="95000"/>
              </a:lnSpc>
            </a:pPr>
            <a:endParaRPr lang="en-US" sz="1600" baseline="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Imagine a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fictional version of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Bioshock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in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which the player drops an empty syringe when refilling his Eve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supply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–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syringe can also be used as a visual element in designer-authored environmental storytelling.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player actually creates the visual language needed to decode designer-authored environmental storytelling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moments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.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0" marR="0" indent="0" algn="l" defTabSz="914400" rtl="0" eaLnBrk="0" fontAlgn="base" latinLnBrk="0" hangingPunct="0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connection between systemic and designer-authored storytelling creates emotional impact; the situations observed by the player parallels his own play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.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42B614-0C46-4771-B5DA-999226F8753E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2017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When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systemic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environmental storytelling is done right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player visually leaves his mark on the environment, and gains meaning by reflecting on his actions. 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Spider, Tiger Style Games' award-winning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iPhone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game, there's a strange feeling of satisfaction at the end of each level, seeing your handiwork. If you haven’t played it – the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player is a spider creating webs to trap bugs.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Seeing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your webs at the end of each level doesn’t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just give you a sense of completion, like un-blacking the fog-of-war in an RTS; these are the specific webs *the player* created during play. </a:t>
            </a: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5BE9EC-92E1-457E-AFED-C2A8D2AB9952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2027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Characters and their behavior can communicate the player's influence over the world in ways that don't require massive exposition.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After the player has harvested or saved a Little Sister in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Bioshock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, the Big Daddy still walks the level, trying to find her.. 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3200" dirty="0" smtClean="0">
                <a:solidFill>
                  <a:srgbClr val="000000"/>
                </a:solidFill>
              </a:rPr>
              <a:t>Pounds on Little Sister’s den</a:t>
            </a:r>
            <a:endParaRPr lang="en-US" sz="3200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3200" dirty="0" smtClean="0">
                <a:solidFill>
                  <a:srgbClr val="000000"/>
                </a:solidFill>
              </a:rPr>
              <a:t>She does not emerge </a:t>
            </a:r>
            <a:endParaRPr lang="en-US" sz="3200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3200" dirty="0" smtClean="0">
                <a:solidFill>
                  <a:srgbClr val="000000"/>
                </a:solidFill>
              </a:rPr>
              <a:t>Big Daddy mournfully departs</a:t>
            </a:r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endParaRPr lang="en-US" dirty="0" smtClean="0"/>
          </a:p>
          <a:p>
            <a:pPr marL="400050" lvl="1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None/>
            </a:pPr>
            <a:r>
              <a:rPr lang="en-US" sz="12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This is a great reflection of the player's actions</a:t>
            </a:r>
          </a:p>
          <a:p>
            <a:pPr marL="400050" lvl="1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None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400050" lvl="1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None/>
            </a:pPr>
            <a:r>
              <a:rPr lang="en-US" sz="1200" dirty="0" smtClean="0">
                <a:solidFill>
                  <a:schemeClr val="tx1"/>
                </a:solidFill>
              </a:rPr>
              <a:t>It</a:t>
            </a:r>
            <a:r>
              <a:rPr lang="en-US" sz="1200" baseline="0" dirty="0" smtClean="0">
                <a:solidFill>
                  <a:schemeClr val="tx1"/>
                </a:solidFill>
              </a:rPr>
              <a:t> also provides i</a:t>
            </a:r>
            <a:r>
              <a:rPr lang="en-US" sz="3200" dirty="0" smtClean="0">
                <a:solidFill>
                  <a:srgbClr val="000000"/>
                </a:solidFill>
              </a:rPr>
              <a:t>nsight </a:t>
            </a:r>
            <a:r>
              <a:rPr lang="en-US" sz="3200" dirty="0" smtClean="0">
                <a:solidFill>
                  <a:srgbClr val="000000"/>
                </a:solidFill>
              </a:rPr>
              <a:t>into the game’s literary ‘tone’ (or how it 'feels' about those characters</a:t>
            </a:r>
            <a:r>
              <a:rPr lang="en-US" sz="3200" dirty="0" smtClean="0">
                <a:solidFill>
                  <a:srgbClr val="000000"/>
                </a:solidFill>
              </a:rPr>
              <a:t>).</a:t>
            </a:r>
            <a:endParaRPr lang="en-US" sz="3200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None/>
            </a:pPr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FED978-F0CE-4E9C-A638-9D3B2B05F2AA}" type="slidenum">
              <a:rPr lang="en-US" smtClean="0"/>
              <a:pPr/>
              <a:t>63</a:t>
            </a:fld>
            <a:endParaRPr lang="en-US" smtClean="0"/>
          </a:p>
        </p:txBody>
      </p:sp>
      <p:sp>
        <p:nvSpPr>
          <p:cNvPr id="2048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Many games use animation and voice lines played by an AI to indicate state. There's a gold mine of opportunity here for communicating AI response to the player's prior actions.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In Far Cry 2,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g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uards communicate their lack of suspicion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by talking and texting on their cell phones, implying that...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>
              <a:lnSpc>
                <a:spcPct val="95000"/>
              </a:lnSpc>
              <a:buClr>
                <a:srgbClr val="000000"/>
              </a:buClr>
              <a:buFont typeface="Arial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They're unconcerned and distracted</a:t>
            </a:r>
          </a:p>
          <a:p>
            <a:pPr>
              <a:lnSpc>
                <a:spcPct val="95000"/>
              </a:lnSpc>
              <a:buClr>
                <a:srgbClr val="000000"/>
              </a:buClr>
              <a:buFont typeface="Arial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They don't know you're there 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player fills in the blanks and makes up stories about what these guys might be doing. I often assumed a guard was texting a girlfriend in some small town nearby, making plans for the evening. </a:t>
            </a:r>
          </a:p>
          <a:p>
            <a:pPr>
              <a:lnSpc>
                <a:spcPct val="95000"/>
              </a:lnSpc>
            </a:pP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F2E348-CE1A-4C46-B8F4-36EBF38BFBEC}" type="slidenum">
              <a:rPr lang="en-US" smtClean="0"/>
              <a:pPr/>
              <a:t>64</a:t>
            </a:fld>
            <a:endParaRPr lang="en-US" smtClean="0"/>
          </a:p>
        </p:txBody>
      </p:sp>
      <p:sp>
        <p:nvSpPr>
          <p:cNvPr id="2058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  <a:buFont typeface="Arial" pitchFamily="34" charset="0"/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To sum up section for, we encourage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you to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…</a:t>
            </a:r>
          </a:p>
          <a:p>
            <a:pPr>
              <a:lnSpc>
                <a:spcPct val="95000"/>
              </a:lnSpc>
              <a:buFont typeface="Arial" pitchFamily="34" charset="0"/>
              <a:buNone/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 marL="3429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None/>
            </a:pPr>
            <a:r>
              <a:rPr lang="en-US" sz="3200" dirty="0" smtClean="0">
                <a:sym typeface="Arial" charset="0"/>
              </a:rPr>
              <a:t>Devise systems that allow players to see their impact on the environment</a:t>
            </a:r>
          </a:p>
          <a:p>
            <a:pPr marL="3429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None/>
            </a:pPr>
            <a:r>
              <a:rPr lang="en-US" sz="3200" dirty="0" smtClean="0">
                <a:sym typeface="Arial" charset="0"/>
              </a:rPr>
              <a:t>Create</a:t>
            </a:r>
            <a:r>
              <a:rPr lang="en-US" sz="3200" baseline="0" dirty="0" smtClean="0">
                <a:sym typeface="Arial" charset="0"/>
              </a:rPr>
              <a:t> </a:t>
            </a:r>
            <a:r>
              <a:rPr lang="en-US" sz="3200" baseline="0" dirty="0" err="1" smtClean="0">
                <a:sym typeface="Arial" charset="0"/>
              </a:rPr>
              <a:t>g</a:t>
            </a:r>
            <a:r>
              <a:rPr lang="en-US" dirty="0" err="1" smtClean="0">
                <a:sym typeface="Arial" charset="0"/>
              </a:rPr>
              <a:t>ameflow</a:t>
            </a:r>
            <a:r>
              <a:rPr lang="en-US" dirty="0" smtClean="0">
                <a:sym typeface="Arial" charset="0"/>
              </a:rPr>
              <a:t> structures that allow for revisiting spaces</a:t>
            </a:r>
            <a:endParaRPr lang="en-US" dirty="0" smtClean="0">
              <a:ea typeface="ヒラギノ角ゴ ProN W3" charset="0"/>
            </a:endParaRPr>
          </a:p>
          <a:p>
            <a:pPr marL="3429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None/>
            </a:pPr>
            <a:r>
              <a:rPr lang="en-US" sz="3200" dirty="0" smtClean="0">
                <a:sym typeface="Arial" charset="0"/>
              </a:rPr>
              <a:t>Remember “Caching out shell casings" is a </a:t>
            </a:r>
            <a:r>
              <a:rPr lang="en-US" sz="3200" i="1" dirty="0" smtClean="0">
                <a:sym typeface="Arial" charset="0"/>
              </a:rPr>
              <a:t>design decisions</a:t>
            </a:r>
            <a:endParaRPr lang="en-US" sz="3200" i="1" dirty="0" smtClean="0">
              <a:ea typeface="ヒラギノ角ゴ ProN W3" charset="0"/>
            </a:endParaRPr>
          </a:p>
          <a:p>
            <a:pPr marL="3429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None/>
            </a:pPr>
            <a:r>
              <a:rPr lang="en-US" sz="3200" dirty="0" smtClean="0">
                <a:sym typeface="Arial" charset="0"/>
              </a:rPr>
              <a:t>Keep visual history cues consistent between the player and the designer-authored bits</a:t>
            </a:r>
            <a:endParaRPr lang="en-US" sz="3200" dirty="0" smtClean="0">
              <a:ea typeface="ヒラギノ角ゴ ProN W3" charset="0"/>
              <a:sym typeface="Arial" charset="0"/>
            </a:endParaRPr>
          </a:p>
          <a:p>
            <a:pPr marL="3429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None/>
            </a:pPr>
            <a:r>
              <a:rPr lang="en-US" sz="3200" dirty="0" smtClean="0">
                <a:sym typeface="Arial" charset="0"/>
              </a:rPr>
              <a:t>Aim for player-centric thinking</a:t>
            </a:r>
            <a:r>
              <a:rPr lang="en-US" sz="1100" baseline="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 in your environmental storytelling setups.</a:t>
            </a:r>
            <a:endParaRPr lang="en-US" sz="3200" dirty="0" smtClean="0">
              <a:sym typeface="Arial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29AC68-4310-44F6-B739-8AAB116A41EB}" type="slidenum">
              <a:rPr lang="en-US" smtClean="0"/>
              <a:pPr/>
              <a:t>65</a:t>
            </a:fld>
            <a:endParaRPr lang="en-US" smtClean="0"/>
          </a:p>
        </p:txBody>
      </p:sp>
      <p:sp>
        <p:nvSpPr>
          <p:cNvPr id="1105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1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7952FD-8617-40BD-AF43-FF42A4042150}" type="slidenum">
              <a:rPr lang="en-US" smtClean="0"/>
              <a:pPr/>
              <a:t>66</a:t>
            </a:fld>
            <a:endParaRPr lang="en-US" smtClean="0"/>
          </a:p>
        </p:txBody>
      </p:sp>
      <p:sp>
        <p:nvSpPr>
          <p:cNvPr id="2068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wanted to do a few things today:</a:t>
            </a:r>
          </a:p>
          <a:p>
            <a:pPr>
              <a:lnSpc>
                <a:spcPct val="95000"/>
              </a:lnSpc>
            </a:pPr>
            <a:endParaRPr lang="en-US" sz="1600" baseline="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wanted to advocate for thoughtful environmental 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storytelling.</a:t>
            </a:r>
            <a:endParaRPr lang="en-US" sz="1600" baseline="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endParaRPr lang="en-US" sz="1600" baseline="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wanted to provide you with an overview of practical 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techniques.</a:t>
            </a:r>
            <a:endParaRPr lang="en-US" sz="1600" baseline="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endParaRPr lang="en-US" sz="1600" baseline="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But we also wanted to push for dynamic systems that enable the player to author his own environmental storytelling  moments.</a:t>
            </a:r>
          </a:p>
          <a:p>
            <a:pPr>
              <a:lnSpc>
                <a:spcPct val="95000"/>
              </a:lnSpc>
            </a:pPr>
            <a:endParaRPr lang="en-US" sz="1600" baseline="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baseline="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Once we embrace this, the player will become a fundamental part of the history making of our game worlds. </a:t>
            </a: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4C7647-80AC-4591-97BA-72BA047AF913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2078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Please remember to fill out the comment cards.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en-US" sz="1600" dirty="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We have time for a QA</a:t>
            </a:r>
            <a:r>
              <a:rPr lang="en-US" sz="1600" baseline="0" dirty="0" smtClean="0">
                <a:solidFill>
                  <a:srgbClr val="000000"/>
                </a:solidFill>
                <a:latin typeface="Arial" charset="0"/>
              </a:rPr>
              <a:t> (over the next resources slide). Please use the microphone in the middle to ask your questions.</a:t>
            </a:r>
            <a:endParaRPr lang="en-US" dirty="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</a:rPr>
              <a:t> 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9D8089-C48D-4DA9-AC59-DF6387837B07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AFD48B-EAC7-4AEE-A53B-F85BF902EF26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2088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90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1600" smtClean="0">
                <a:solidFill>
                  <a:srgbClr val="000000"/>
                </a:solidFill>
                <a:latin typeface="Arial" charset="0"/>
              </a:rPr>
              <a:t>THE END.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96A11B-A914-492B-8275-5A21A7FB20FA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146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level layout of this space demonstrates the idea that an environment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“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constrains and guides player movement through physical properties and ecology”.  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Times New Roman" charset="0"/>
                <a:cs typeface="Times New Roman" charset="0"/>
                <a:sym typeface="Times New Roman" charset="0"/>
              </a:rPr>
              <a:t>T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he physical properties are represented by the walls, staircase etc.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gameplay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ecology is made up of enemy and item placement.  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can also see that a game environment represents access, and that the restrictions on access create decisions and meaningful play.</a:t>
            </a:r>
            <a:endParaRPr lang="en-US" sz="1600" dirty="0" smtClean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  <a:p>
            <a:pPr>
              <a:lnSpc>
                <a:spcPct val="95000"/>
              </a:lnSpc>
            </a:pPr>
            <a:endParaRPr lang="en-US" sz="1600" dirty="0">
              <a:solidFill>
                <a:srgbClr val="000000"/>
              </a:solidFill>
              <a:latin typeface="Times New Roman" charset="0"/>
              <a:cs typeface="Times New Roman" charset="0"/>
              <a:sym typeface="Times New Roman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3BF938-BE2A-4E29-BEF5-B09CFB3F051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167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Through the familiar visual reference, or affordance, the area itself communicates with the player.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Here, the cash register implies money &lt;click&gt;, the bar and booze signs imply 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alcohol. &lt;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click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&gt;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player understands the purpose of this place and has an idea of what resources might be found here. 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505027-896B-45AF-AD73-773701C672DE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198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When it comes to simulation boundaries,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Bioshock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 does a good job in this area. </a:t>
            </a: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entire game is indoors, which communicates the playable area well. 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 </a:t>
            </a: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There’s a dance floor here, but cutting a rug us outside the focus of the game’s core mechanics. &lt;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click&gt;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The player quickly comes to understand the simulation boundaries in </a:t>
            </a:r>
            <a:r>
              <a:rPr lang="en-US" sz="1600" dirty="0" err="1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Bioshock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. &lt;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click&gt;</a:t>
            </a:r>
            <a:endParaRPr lang="en-US" sz="1600" dirty="0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  <a:p>
            <a:pPr>
              <a:lnSpc>
                <a:spcPct val="95000"/>
              </a:lnSpc>
            </a:pPr>
            <a:endParaRPr lang="en-US" sz="1600" dirty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6600" y="2133601"/>
            <a:ext cx="8839200" cy="914400"/>
          </a:xfrm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5400" b="1">
                <a:latin typeface="Bradley Hand ITC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0C17A-CFB5-4F33-8CF8-C19588F28B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A7BF3F-FB78-4E60-AEDD-15EB1D73D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676275"/>
            <a:ext cx="2159000" cy="60975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676275"/>
            <a:ext cx="6324600" cy="60975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E0130-43A8-4FB6-9EF0-CB42DE2C23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0" y="146775"/>
            <a:ext cx="7620000" cy="1754326"/>
          </a:xfrm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540000"/>
            </a:camera>
            <a:lightRig rig="threePt" dir="t"/>
          </a:scene3d>
        </p:spPr>
        <p:txBody>
          <a:bodyPr>
            <a:spAutoFit/>
          </a:bodyPr>
          <a:lstStyle>
            <a:lvl1pPr>
              <a:defRPr sz="5400" b="1">
                <a:latin typeface="Segoe Print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</p:spPr>
        <p:txBody>
          <a:bodyPr/>
          <a:lstStyle>
            <a:lvl1pPr>
              <a:defRPr b="1">
                <a:latin typeface="Miriam Fixed" pitchFamily="49" charset="-79"/>
                <a:cs typeface="Miriam Fixed" pitchFamily="49" charset="-79"/>
              </a:defRPr>
            </a:lvl1pPr>
            <a:lvl2pPr>
              <a:buSzPct val="60000"/>
              <a:buFont typeface="Courier New" pitchFamily="49" charset="0"/>
              <a:buChar char="o"/>
              <a:defRPr b="1">
                <a:latin typeface="Miriam Fixed" pitchFamily="49" charset="-79"/>
                <a:cs typeface="Miriam Fixed" pitchFamily="49" charset="-79"/>
              </a:defRPr>
            </a:lvl2pPr>
            <a:lvl3pPr>
              <a:defRPr b="1">
                <a:latin typeface="Miriam Fixed" pitchFamily="49" charset="-79"/>
                <a:cs typeface="Miriam Fixed" pitchFamily="49" charset="-79"/>
              </a:defRPr>
            </a:lvl3pPr>
            <a:lvl4pPr>
              <a:defRPr b="1">
                <a:latin typeface="Miriam Fixed" pitchFamily="49" charset="-79"/>
                <a:cs typeface="Miriam Fixed" pitchFamily="49" charset="-79"/>
              </a:defRPr>
            </a:lvl4pPr>
            <a:lvl5pPr>
              <a:defRPr b="1">
                <a:latin typeface="Miriam Fixed" pitchFamily="49" charset="-79"/>
                <a:cs typeface="Miriam Fixed" pitchFamily="49" charset="-79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EC9E7-B728-4134-B457-D1E6201009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3E485-24B4-4719-8B71-4C5BF00BA1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62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2113B-9136-48A1-94C2-F5895659E2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A2A36-8FDB-4A8B-BCF5-A70578F34A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990AC-3398-4C96-8D32-AD78F828AB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C6C46-2736-4716-B523-4005C8AB97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CFE88-A148-450C-A565-AFA3F85BC2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EB264-000B-4FC5-BBC6-B1B6D70599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76275"/>
            <a:ext cx="8991600" cy="1271588"/>
          </a:xfrm>
          <a:prstGeom prst="rect">
            <a:avLst/>
          </a:prstGeom>
          <a:solidFill>
            <a:srgbClr val="F2F48C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2200275"/>
            <a:ext cx="8636000" cy="45735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942138"/>
            <a:ext cx="2117725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70275" y="6942138"/>
            <a:ext cx="321945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80275" y="6942138"/>
            <a:ext cx="2119313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FECF14F-5461-488A-BBA1-4EBC65854F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Bradley Hand ITC" pitchFamily="66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Miriam Fixed" pitchFamily="49" charset="-79"/>
          <a:ea typeface="+mn-ea"/>
          <a:cs typeface="Miriam Fixed" pitchFamily="49" charset="-79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60000"/>
        <a:buFont typeface="Courier New" pitchFamily="49" charset="0"/>
        <a:buChar char="o"/>
        <a:defRPr sz="2800" b="1">
          <a:solidFill>
            <a:schemeClr val="tx1"/>
          </a:solidFill>
          <a:latin typeface="Miriam Fixed" pitchFamily="49" charset="-79"/>
          <a:cs typeface="Miriam Fixed" pitchFamily="49" charset="-79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Miriam Fixed" pitchFamily="49" charset="-79"/>
          <a:cs typeface="Miriam Fixed" pitchFamily="49" charset="-79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Miriam Fixed" pitchFamily="49" charset="-79"/>
          <a:cs typeface="Miriam Fixed" pitchFamily="49" charset="-79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Miriam Fixed" pitchFamily="49" charset="-79"/>
          <a:cs typeface="Miriam Fixed" pitchFamily="49" charset="-79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00" y="152400"/>
            <a:ext cx="9677400" cy="7309028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sq" cmpd="sng">
            <a:solidFill>
              <a:srgbClr val="FFFFFF"/>
            </a:solidFill>
            <a:prstDash val="solid"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82000"/>
            </a:camera>
            <a:lightRig rig="twoPt" dir="t">
              <a:rot lat="0" lon="0" rev="7200000"/>
            </a:lightRig>
          </a:scene3d>
          <a:sp3d contourW="12700">
            <a:bevelT w="31750" h="1905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79400" y="6205251"/>
            <a:ext cx="9677400" cy="120340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scene3d>
            <a:camera prst="orthographicFront">
              <a:rot lat="0" lon="0" rev="21582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4400" b="1" dirty="0">
                <a:solidFill>
                  <a:schemeClr val="tx1"/>
                </a:solidFill>
                <a:latin typeface="Bradley Hand ITC" pitchFamily="66" charset="0"/>
                <a:cs typeface="Miriam Fixed" pitchFamily="49" charset="-79"/>
              </a:rPr>
              <a:t> </a:t>
            </a:r>
            <a:r>
              <a:rPr lang="en-US" sz="4400" b="1" dirty="0" smtClean="0">
                <a:solidFill>
                  <a:schemeClr val="tx1"/>
                </a:solidFill>
                <a:latin typeface="Bradley Hand ITC" pitchFamily="66" charset="0"/>
                <a:cs typeface="Miriam Fixed" pitchFamily="49" charset="-79"/>
              </a:rPr>
              <a:t>    “What Happened Here?”</a:t>
            </a:r>
            <a:endParaRPr lang="en-US" sz="3200" b="1" dirty="0" smtClean="0">
              <a:solidFill>
                <a:schemeClr val="tx1"/>
              </a:solidFill>
              <a:latin typeface="Bradley Hand ITC" pitchFamily="66" charset="0"/>
              <a:cs typeface="Miriam Fixed" pitchFamily="49" charset="-79"/>
            </a:endParaRPr>
          </a:p>
          <a:p>
            <a:pPr>
              <a:lnSpc>
                <a:spcPct val="95000"/>
              </a:lnSpc>
            </a:pPr>
            <a:r>
              <a:rPr lang="en-US" sz="3200" b="1" dirty="0" smtClean="0">
                <a:solidFill>
                  <a:schemeClr val="tx1"/>
                </a:solidFill>
                <a:latin typeface="Bradley Hand ITC" pitchFamily="66" charset="0"/>
                <a:cs typeface="Miriam Fixed" pitchFamily="49" charset="-79"/>
              </a:rPr>
              <a:t>	  Environmental Storytelling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61200" y="5638800"/>
            <a:ext cx="2971800" cy="1692771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42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00"/>
                </a:solidFill>
                <a:latin typeface="Bradley Hand ITC" pitchFamily="66" charset="0"/>
              </a:rPr>
              <a:t>Matthias Worch and</a:t>
            </a:r>
          </a:p>
          <a:p>
            <a:pPr algn="ctr"/>
            <a:r>
              <a:rPr lang="en-US" sz="2800" b="1" dirty="0" smtClean="0">
                <a:solidFill>
                  <a:srgbClr val="000000"/>
                </a:solidFill>
                <a:latin typeface="Bradley Hand ITC" pitchFamily="66" charset="0"/>
              </a:rPr>
              <a:t>Harvey Smith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GDC 2010, San Francisco</a:t>
            </a:r>
            <a:endParaRPr lang="en-US" sz="2000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 advTm="5161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Reinforces Player Identity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1752600"/>
            <a:ext cx="9144000" cy="5143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7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53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8000" y="6477000"/>
            <a:ext cx="9096375" cy="361950"/>
          </a:xfrm>
          <a:effectLst/>
          <a:scene3d>
            <a:camera prst="orthographicFront">
              <a:rot lat="0" lon="0" rev="21570000"/>
            </a:camera>
            <a:lightRig rig="threePt" dir="t"/>
          </a:scene3d>
        </p:spPr>
        <p:txBody>
          <a:bodyPr lIns="0" tIns="0" rIns="0" bIns="0"/>
          <a:lstStyle/>
          <a:p>
            <a:pPr marL="0" indent="0" algn="ctr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“The environment reinforces player identity.”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1200" y="5867400"/>
            <a:ext cx="2971800" cy="954107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42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00"/>
                </a:solidFill>
                <a:latin typeface="Bradley Hand ITC" pitchFamily="66" charset="0"/>
                <a:cs typeface="Miriam Fixed" pitchFamily="49" charset="-79"/>
              </a:rPr>
              <a:t>Reference: The Imago Effect</a:t>
            </a:r>
            <a:endParaRPr lang="en-US" sz="20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0860" y="2819401"/>
            <a:ext cx="8261178" cy="4648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88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250" y="1271587"/>
            <a:ext cx="4375723" cy="24622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386" name="Rectangle 1"/>
          <p:cNvSpPr>
            <a:spLocks noGrp="1" noChangeArrowheads="1"/>
          </p:cNvSpPr>
          <p:nvPr>
            <p:ph type="title"/>
          </p:nvPr>
        </p:nvSpPr>
        <p:spPr>
          <a:xfrm>
            <a:off x="1270000" y="304800"/>
            <a:ext cx="8458200" cy="789447"/>
          </a:xfrm>
          <a:scene3d>
            <a:camera prst="orthographicFront">
              <a:rot lat="0" lon="0" rev="21540000"/>
            </a:camera>
            <a:lightRig rig="threePt" dir="t"/>
          </a:scene3d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Reinforces Player Identity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5600" y="3505200"/>
            <a:ext cx="20574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Bashing and looting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23200" y="2514600"/>
            <a:ext cx="20574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Makes us feel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like a lab rat.</a:t>
            </a:r>
            <a:endParaRPr lang="en-US" sz="20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 noChangeArrowheads="1"/>
          </p:cNvSpPr>
          <p:nvPr>
            <p:ph type="title"/>
          </p:nvPr>
        </p:nvSpPr>
        <p:spPr>
          <a:xfrm>
            <a:off x="2108200" y="304800"/>
            <a:ext cx="68580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Narrative Context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399" y="1714500"/>
            <a:ext cx="9550399" cy="5372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79400" y="6648450"/>
            <a:ext cx="944880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2154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riam Fixed" pitchFamily="49" charset="-79"/>
                <a:ea typeface="+mn-ea"/>
                <a:cs typeface="Miriam Fixed" pitchFamily="49" charset="-79"/>
              </a:rPr>
              <a:t>The environment provides narrative context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ChangeArrowheads="1"/>
          </p:cNvSpPr>
          <p:nvPr>
            <p:ph type="title"/>
          </p:nvPr>
        </p:nvSpPr>
        <p:spPr>
          <a:xfrm>
            <a:off x="812800" y="304800"/>
            <a:ext cx="89154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Environmental Storytelling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399" y="1714500"/>
            <a:ext cx="9550399" cy="5372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1800" y="4191000"/>
            <a:ext cx="9601200" cy="14957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</a:pPr>
            <a:r>
              <a:rPr lang="en-US" sz="4800" b="1" spc="-1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Environmental Storytelling</a:t>
            </a:r>
          </a:p>
          <a:p>
            <a:pPr lvl="1" indent="-342900">
              <a:lnSpc>
                <a:spcPct val="95000"/>
              </a:lnSpc>
              <a:buClr>
                <a:srgbClr val="000000"/>
              </a:buClr>
            </a:pPr>
            <a:r>
              <a:rPr lang="en-US" sz="4800" b="1" spc="-1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	  Definition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32000" y="2667000"/>
            <a:ext cx="2362200" cy="1107996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48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000000"/>
                </a:solidFill>
                <a:latin typeface="Bradley Hand ITC" pitchFamily="66" charset="0"/>
                <a:cs typeface="Miriam Fixed" pitchFamily="49" charset="-79"/>
              </a:rPr>
              <a:t>Part 2</a:t>
            </a:r>
            <a:endParaRPr lang="en-US" sz="66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ChangeArrowheads="1"/>
          </p:cNvSpPr>
          <p:nvPr>
            <p:ph type="title"/>
          </p:nvPr>
        </p:nvSpPr>
        <p:spPr>
          <a:xfrm>
            <a:off x="1041400" y="616236"/>
            <a:ext cx="8305800" cy="144116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Environmental Storytelling</a:t>
            </a:r>
            <a:b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</a:br>
            <a:r>
              <a:rPr lang="en-US" sz="4400" dirty="0" smtClean="0">
                <a:solidFill>
                  <a:srgbClr val="000000"/>
                </a:solidFill>
                <a:latin typeface="Bradley Hand ITC" pitchFamily="66" charset="0"/>
              </a:rPr>
              <a:t>Working Definition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200" y="3352800"/>
            <a:ext cx="9705975" cy="1955800"/>
          </a:xfrm>
        </p:spPr>
        <p:txBody>
          <a:bodyPr lIns="0" tIns="0" rIns="0" bIns="0"/>
          <a:lstStyle/>
          <a:p>
            <a:pPr marL="0" indent="0" algn="ctr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Staging player-space with environmental properties that can be interpreted as a meaningful whole, furthering the narrative of the game.</a:t>
            </a:r>
            <a:r>
              <a:rPr lang="en-US" sz="2700" dirty="0" smtClean="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ctrTitle"/>
          </p:nvPr>
        </p:nvSpPr>
        <p:spPr>
          <a:xfrm>
            <a:off x="974725" y="609600"/>
            <a:ext cx="8210550" cy="1066800"/>
          </a:xfrm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cs typeface="Miriam Fixed" pitchFamily="49" charset="-79"/>
              </a:rPr>
              <a:t>Association of Elements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65200" y="2590800"/>
            <a:ext cx="8220075" cy="4267200"/>
          </a:xfrm>
        </p:spPr>
        <p:txBody>
          <a:bodyPr lIns="0" tIns="0" rIns="0" bIns="0" anchor="ctr"/>
          <a:lstStyle/>
          <a:p>
            <a:pPr lvl="1" indent="-34290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sym typeface="Arial Italic" charset="0"/>
              </a:rPr>
              <a:t>A man is tying his shoes</a:t>
            </a:r>
            <a:endParaRPr lang="en-US" sz="3200" dirty="0" smtClean="0">
              <a:ea typeface="ヒラギノ角ゴ ProN W3" charset="0"/>
              <a:sym typeface="Arial Italic" charset="0"/>
            </a:endParaRPr>
          </a:p>
          <a:p>
            <a:pPr lvl="1" indent="-34290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sz="3200" dirty="0" smtClean="0">
                <a:sym typeface="Arial Italic" charset="0"/>
              </a:rPr>
              <a:t>Breaks the lace </a:t>
            </a:r>
            <a:endParaRPr lang="en-US" sz="3200" dirty="0" smtClean="0">
              <a:ea typeface="ヒラギノ角ゴ ProN W3" charset="0"/>
              <a:sym typeface="Arial Italic" charset="0"/>
            </a:endParaRPr>
          </a:p>
          <a:p>
            <a:pPr lvl="1" indent="-34290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sym typeface="Arial Italic" charset="0"/>
              </a:rPr>
              <a:t>Screams and curses </a:t>
            </a:r>
            <a:endParaRPr lang="en-US" sz="3200" dirty="0" smtClean="0">
              <a:ea typeface="ヒラギノ角ゴ ProN W3" charset="0"/>
              <a:sym typeface="Arial Italic" charset="0"/>
            </a:endParaRPr>
          </a:p>
          <a:p>
            <a:pPr lvl="1" indent="-34290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sym typeface="Arial Italic" charset="0"/>
              </a:rPr>
              <a:t>Throws shoe out window</a:t>
            </a:r>
            <a:endParaRPr lang="en-US" sz="3200" dirty="0" smtClean="0">
              <a:ea typeface="ヒラギノ角ゴ ProN W3" charset="0"/>
              <a:sym typeface="Arial Italic" charset="0"/>
            </a:endParaRPr>
          </a:p>
          <a:p>
            <a:pPr algn="l">
              <a:lnSpc>
                <a:spcPct val="95000"/>
              </a:lnSpc>
              <a:spcBef>
                <a:spcPct val="0"/>
              </a:spcBef>
            </a:pPr>
            <a:r>
              <a:rPr lang="en-US" dirty="0" smtClean="0">
                <a:sym typeface="Arial" charset="0"/>
              </a:rPr>
              <a:t> </a:t>
            </a:r>
            <a:endParaRPr lang="en-US" dirty="0" smtClean="0">
              <a:ea typeface="ヒラギノ角ゴ ProN W3" charset="0"/>
              <a:sym typeface="Arial" charset="0"/>
            </a:endParaRPr>
          </a:p>
          <a:p>
            <a:pPr lvl="1" indent="-34290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sym typeface="Arial" charset="0"/>
              </a:rPr>
              <a:t>The audience understands that he doesn't really, really hate that shoe </a:t>
            </a:r>
            <a:endParaRPr lang="en-US" sz="3200" dirty="0">
              <a:ea typeface="ヒラギノ角ゴ ProN W3" charset="0"/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08000" y="2133600"/>
            <a:ext cx="9220200" cy="5105400"/>
          </a:xfrm>
        </p:spPr>
        <p:txBody>
          <a:bodyPr lIns="0" tIns="0" rIns="0" bIns="0"/>
          <a:lstStyle/>
          <a:p>
            <a:pPr lvl="1" indent="-34290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solidFill>
                  <a:srgbClr val="000000"/>
                </a:solidFill>
                <a:sym typeface="Arial" charset="0"/>
              </a:rPr>
              <a:t>Similar to embedding narrative elements in the background of a scene</a:t>
            </a:r>
          </a:p>
          <a:p>
            <a:pPr lvl="1" indent="-34290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Arial" charset="0"/>
              <a:buChar char="•"/>
            </a:pPr>
            <a:endParaRPr lang="en-US" sz="3200" dirty="0" smtClean="0">
              <a:solidFill>
                <a:srgbClr val="000000"/>
              </a:solidFill>
              <a:sym typeface="Arial" charset="0"/>
            </a:endParaRPr>
          </a:p>
          <a:p>
            <a:pPr lvl="1" indent="-34290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sz="3200" dirty="0" smtClean="0">
                <a:sym typeface="Arial Italic" charset="0"/>
              </a:rPr>
              <a:t>“Environmental storytelling relies on the player to associate disparate elements, interpreting them as a meaningful whole.”</a:t>
            </a:r>
            <a:endParaRPr lang="en-US" sz="3200" dirty="0" smtClean="0">
              <a:sym typeface="Arial" charset="0"/>
            </a:endParaRPr>
          </a:p>
          <a:p>
            <a:pPr lvl="1" indent="-34290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Arial" charset="0"/>
              <a:buChar char="•"/>
            </a:pPr>
            <a:endParaRPr lang="en-US" sz="3200" dirty="0" smtClean="0">
              <a:sym typeface="Arial" charset="0"/>
            </a:endParaRPr>
          </a:p>
          <a:p>
            <a:pPr lvl="1" indent="-342900" algn="l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sym typeface="Arial" charset="0"/>
              </a:rPr>
              <a:t>Film fails to define this for games because of directed gaze</a:t>
            </a:r>
            <a:endParaRPr lang="en-US" sz="3200" dirty="0">
              <a:ea typeface="ヒラギノ角ゴ ProN W3" charset="0"/>
              <a:sym typeface="Arial" charset="0"/>
            </a:endParaRPr>
          </a:p>
        </p:txBody>
      </p:sp>
      <p:sp>
        <p:nvSpPr>
          <p:cNvPr id="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974725" y="609600"/>
            <a:ext cx="8210550" cy="1066800"/>
          </a:xfrm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cs typeface="Miriam Fixed" pitchFamily="49" charset="-79"/>
              </a:rPr>
              <a:t>Association of Elements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00" y="152400"/>
            <a:ext cx="9677400" cy="7309028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sq" cmpd="sng">
            <a:solidFill>
              <a:srgbClr val="FFFFFF"/>
            </a:solidFill>
            <a:prstDash val="solid"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82000"/>
            </a:camera>
            <a:lightRig rig="twoPt" dir="t">
              <a:rot lat="0" lon="0" rev="7200000"/>
            </a:lightRig>
          </a:scene3d>
          <a:sp3d contourW="12700">
            <a:bevelT w="31750" h="19050"/>
            <a:contourClr>
              <a:srgbClr val="969696"/>
            </a:contourClr>
          </a:sp3d>
        </p:spPr>
      </p:pic>
    </p:spTree>
  </p:cSld>
  <p:clrMapOvr>
    <a:masterClrMapping/>
  </p:clrMapOvr>
  <p:transition advTm="5161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7039" y="228600"/>
            <a:ext cx="5281361" cy="716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1800" y="1981200"/>
            <a:ext cx="9499600" cy="43027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3200" b="1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Please silence your cell phones</a:t>
            </a: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3200" b="1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Please fill out your comment cards </a:t>
            </a: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endParaRPr lang="en-US" sz="3200" b="1" dirty="0" smtClean="0">
              <a:solidFill>
                <a:srgbClr val="000000"/>
              </a:solidFill>
              <a:latin typeface="Miriam Fixed" pitchFamily="49" charset="-79"/>
              <a:cs typeface="Miriam Fixed" pitchFamily="49" charset="-79"/>
            </a:endParaRP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3200" b="1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Download slides for comprehensive written notes</a:t>
            </a:r>
          </a:p>
          <a:p>
            <a:pPr>
              <a:lnSpc>
                <a:spcPct val="95000"/>
              </a:lnSpc>
            </a:pPr>
            <a:endParaRPr lang="en-US" sz="3200" b="1" dirty="0" smtClean="0">
              <a:solidFill>
                <a:srgbClr val="000000"/>
              </a:solidFill>
              <a:latin typeface="Miriam Fixed" pitchFamily="49" charset="-79"/>
              <a:cs typeface="Miriam Fixed" pitchFamily="49" charset="-79"/>
            </a:endParaRP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3200" b="1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Richard Rouse III: "Environmental Narrative: Your World Is Your Story"</a:t>
            </a:r>
            <a:endParaRPr lang="en-US" sz="3200" b="1" dirty="0" smtClean="0">
              <a:latin typeface="Miriam Fixed" pitchFamily="49" charset="-79"/>
              <a:cs typeface="Miriam Fixed" pitchFamily="49" charset="-79"/>
            </a:endParaRPr>
          </a:p>
          <a:p>
            <a:pPr>
              <a:lnSpc>
                <a:spcPct val="95000"/>
              </a:lnSpc>
            </a:pPr>
            <a:r>
              <a:rPr lang="en-US" sz="3200" b="1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      </a:t>
            </a:r>
            <a:endParaRPr lang="en-US" sz="3200" b="1" dirty="0">
              <a:solidFill>
                <a:srgbClr val="000000"/>
              </a:solidFill>
              <a:latin typeface="Miriam Fixed" pitchFamily="49" charset="-79"/>
              <a:cs typeface="Miriam Fixed" pitchFamily="49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61200" y="5867400"/>
            <a:ext cx="2971800" cy="1384995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42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00"/>
                </a:solidFill>
                <a:latin typeface="Bradley Hand ITC" pitchFamily="66" charset="0"/>
                <a:cs typeface="Miriam Fixed" pitchFamily="49" charset="-79"/>
              </a:rPr>
              <a:t>Friday, 9:00am - 10:00am, Room 125 (North Hall)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79600" y="533400"/>
            <a:ext cx="6705600" cy="923330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12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000000"/>
                </a:solidFill>
                <a:latin typeface="Bradley Hand ITC" pitchFamily="66" charset="0"/>
              </a:rPr>
              <a:t>Before We Get Started</a:t>
            </a:r>
            <a:endParaRPr lang="en-US" sz="2000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 advTm="1331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487363"/>
            <a:ext cx="9144000" cy="6645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765800" y="762000"/>
            <a:ext cx="19812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Mold and 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water damage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84800" y="4724400"/>
            <a:ext cx="19812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Couch on top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of coffee table!</a:t>
            </a:r>
            <a:endParaRPr lang="en-US" sz="20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487363"/>
            <a:ext cx="9144000" cy="6645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487363"/>
            <a:ext cx="9144000" cy="6645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200" y="304800"/>
            <a:ext cx="8513763" cy="66994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oldfis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13332" y="782963"/>
            <a:ext cx="6319468" cy="668463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201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32770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Dead Gold Fish - Chain of Events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08000" y="3124200"/>
            <a:ext cx="9220200" cy="1981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39688" algn="ctr">
              <a:lnSpc>
                <a:spcPct val="95000"/>
              </a:lnSpc>
            </a:pPr>
            <a:r>
              <a:rPr lang="en-US" sz="32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  <a:sym typeface="Arial Italic" charset="0"/>
              </a:rPr>
              <a:t>"</a:t>
            </a:r>
            <a:r>
              <a:rPr lang="en-US" sz="32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  <a:sym typeface="Arial" charset="0"/>
              </a:rPr>
              <a:t>Environmental storytelling f</a:t>
            </a:r>
            <a:r>
              <a:rPr lang="en-US" sz="32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  <a:sym typeface="Arial Italic" charset="0"/>
              </a:rPr>
              <a:t>undamentally integrates player perception and active problem solving, which builds investment."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6000" y="1066800"/>
            <a:ext cx="8626475" cy="6267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5842" name="Rectangle 1"/>
          <p:cNvSpPr>
            <a:spLocks noGrp="1" noChangeArrowheads="1"/>
          </p:cNvSpPr>
          <p:nvPr>
            <p:ph type="title"/>
          </p:nvPr>
        </p:nvSpPr>
        <p:spPr>
          <a:xfrm>
            <a:off x="2032000" y="304800"/>
            <a:ext cx="65532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After The Flood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04200" y="2286000"/>
            <a:ext cx="1524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Notice the 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water line.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1400" y="1295400"/>
            <a:ext cx="19812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Is the clock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frozen in time?</a:t>
            </a:r>
            <a:endParaRPr lang="en-US" sz="20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ChangeArrowheads="1"/>
          </p:cNvSpPr>
          <p:nvPr>
            <p:ph type="title"/>
          </p:nvPr>
        </p:nvSpPr>
        <p:spPr>
          <a:xfrm>
            <a:off x="2413000" y="307975"/>
            <a:ext cx="58674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Interpretation</a:t>
            </a:r>
          </a:p>
        </p:txBody>
      </p:sp>
      <p:pic>
        <p:nvPicPr>
          <p:cNvPr id="3789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00" y="1430337"/>
            <a:ext cx="7886700" cy="5961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 descr="155_smal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96438" y="1371600"/>
            <a:ext cx="4298461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/>
          <p:cNvSpPr>
            <a:spLocks noGrp="1" noChangeArrowheads="1"/>
          </p:cNvSpPr>
          <p:nvPr>
            <p:ph type="title"/>
          </p:nvPr>
        </p:nvSpPr>
        <p:spPr>
          <a:xfrm>
            <a:off x="2413000" y="301625"/>
            <a:ext cx="46482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Interpretation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55600" y="1752600"/>
            <a:ext cx="9650413" cy="5562600"/>
          </a:xfrm>
        </p:spPr>
        <p:txBody>
          <a:bodyPr lIns="0" tIns="0" rIns="0" bIns="0"/>
          <a:lstStyle/>
          <a:p>
            <a:pPr marL="4572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r>
              <a:rPr lang="en-US" dirty="0" smtClean="0">
                <a:sym typeface="Arial" charset="0"/>
              </a:rPr>
              <a:t>Problem that we didn’t get that?</a:t>
            </a:r>
          </a:p>
          <a:p>
            <a:pPr marL="4572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r>
              <a:rPr lang="en-US" dirty="0" smtClean="0">
                <a:sym typeface="Arial" charset="0"/>
              </a:rPr>
              <a:t>Designer had intentions, but believes in player interpretation</a:t>
            </a:r>
          </a:p>
          <a:p>
            <a:pPr marL="4572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endParaRPr lang="en-US" dirty="0" smtClean="0">
              <a:sym typeface="Arial" charset="0"/>
            </a:endParaRPr>
          </a:p>
          <a:p>
            <a:pPr marL="4572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endParaRPr lang="en-US" dirty="0" smtClean="0">
              <a:sym typeface="Arial" charset="0"/>
            </a:endParaRPr>
          </a:p>
          <a:p>
            <a:pPr marL="4572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endParaRPr lang="en-US" dirty="0" smtClean="0">
              <a:sym typeface="Arial" charset="0"/>
            </a:endParaRPr>
          </a:p>
          <a:p>
            <a:pPr marL="457200">
              <a:lnSpc>
                <a:spcPct val="95000"/>
              </a:lnSpc>
              <a:spcBef>
                <a:spcPct val="0"/>
              </a:spcBef>
              <a:buNone/>
            </a:pPr>
            <a:endParaRPr lang="en-US" sz="1400" dirty="0" smtClean="0">
              <a:sym typeface="Arial" charset="0"/>
            </a:endParaRPr>
          </a:p>
          <a:p>
            <a:pPr marL="457200">
              <a:lnSpc>
                <a:spcPct val="95000"/>
              </a:lnSpc>
              <a:spcBef>
                <a:spcPct val="0"/>
              </a:spcBef>
              <a:buNone/>
            </a:pPr>
            <a:endParaRPr lang="en-US" dirty="0" smtClean="0">
              <a:sym typeface="Arial" charset="0"/>
            </a:endParaRPr>
          </a:p>
          <a:p>
            <a:pPr marL="457200" lvl="1" indent="-342900" algn="ctr">
              <a:lnSpc>
                <a:spcPct val="95000"/>
              </a:lnSpc>
              <a:spcBef>
                <a:spcPct val="0"/>
              </a:spcBef>
              <a:buSzTx/>
              <a:buNone/>
            </a:pPr>
            <a:r>
              <a:rPr lang="en-US" sz="3200" dirty="0" smtClean="0">
                <a:sym typeface="Arial Italic" charset="0"/>
              </a:rPr>
              <a:t>“Environmental Storytelling invites interpretation of situations and meaning according to players' views and experience."</a:t>
            </a:r>
            <a:endParaRPr lang="en-US" sz="3200" dirty="0" smtClean="0">
              <a:ea typeface="ヒラギノ角ゴ ProN W3" charset="0"/>
              <a:sym typeface="Arial Italic" charset="0"/>
            </a:endParaRPr>
          </a:p>
          <a:p>
            <a:pPr marL="4572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endParaRPr lang="en-US" dirty="0" smtClean="0">
              <a:ea typeface="ヒラギノ角ゴ ProN W3" charset="0"/>
              <a:sym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94400" y="3124200"/>
            <a:ext cx="3810000" cy="1611210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42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9688" lvl="3" algn="ctr" eaLnBrk="0" hangingPunct="0">
              <a:lnSpc>
                <a:spcPct val="95000"/>
              </a:lnSpc>
              <a:spcBef>
                <a:spcPct val="30000"/>
              </a:spcBef>
              <a:defRPr/>
            </a:pPr>
            <a:r>
              <a:rPr lang="en-US" b="1" dirty="0" smtClean="0">
                <a:latin typeface="Bradley Hand ITC" pitchFamily="66" charset="0"/>
                <a:sym typeface="Arial" charset="0"/>
              </a:rPr>
              <a:t>See also: Jordan Thomas, "White Space”</a:t>
            </a:r>
          </a:p>
          <a:p>
            <a:pPr marL="39688" lvl="3" algn="ctr" eaLnBrk="0" hangingPunct="0">
              <a:lnSpc>
                <a:spcPct val="95000"/>
              </a:lnSpc>
              <a:spcBef>
                <a:spcPct val="30000"/>
              </a:spcBef>
              <a:defRPr/>
            </a:pPr>
            <a:r>
              <a:rPr lang="en-US" b="1" dirty="0" smtClean="0">
                <a:latin typeface="Bradley Hand ITC" pitchFamily="66" charset="0"/>
                <a:sym typeface="Arial" charset="0"/>
              </a:rPr>
              <a:t>Speech given at </a:t>
            </a:r>
            <a:r>
              <a:rPr lang="en-US" b="1" dirty="0" err="1" smtClean="0">
                <a:latin typeface="Bradley Hand ITC" pitchFamily="66" charset="0"/>
                <a:sym typeface="Arial" charset="0"/>
              </a:rPr>
              <a:t>Teeside</a:t>
            </a:r>
            <a:r>
              <a:rPr lang="en-US" b="1" dirty="0" smtClean="0">
                <a:latin typeface="Bradley Hand ITC" pitchFamily="66" charset="0"/>
                <a:sym typeface="Arial" charset="0"/>
              </a:rPr>
              <a:t> University, UK</a:t>
            </a:r>
            <a:endParaRPr lang="en-US" b="1" dirty="0" smtClean="0">
              <a:latin typeface="Bradley Hand ITC" pitchFamily="66" charset="0"/>
              <a:ea typeface="ヒラギノ角ゴ ProN W3" charset="0"/>
              <a:sym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" y="1219200"/>
            <a:ext cx="3779838" cy="36607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962" name="Rectangle 1"/>
          <p:cNvSpPr>
            <a:spLocks noGrp="1" noChangeArrowheads="1"/>
          </p:cNvSpPr>
          <p:nvPr>
            <p:ph type="title"/>
          </p:nvPr>
        </p:nvSpPr>
        <p:spPr>
          <a:xfrm>
            <a:off x="3937000" y="571766"/>
            <a:ext cx="5511800" cy="799834"/>
          </a:xfrm>
          <a:scene3d>
            <a:camera prst="orthographicFront">
              <a:rot lat="0" lon="0" rev="21540000"/>
            </a:camera>
            <a:lightRig rig="threePt" dir="t"/>
          </a:scene3d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Telegraphing</a:t>
            </a:r>
          </a:p>
        </p:txBody>
      </p:sp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1600" y="1981200"/>
            <a:ext cx="7181850" cy="53863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800" y="1142999"/>
            <a:ext cx="8326438" cy="62452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812800" y="6705600"/>
            <a:ext cx="82296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2154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39688" lvl="1" algn="ctr" eaLnBrk="0" hangingPunct="0">
              <a:lnSpc>
                <a:spcPct val="95000"/>
              </a:lnSpc>
              <a:spcBef>
                <a:spcPct val="30000"/>
              </a:spcBef>
              <a:defRPr/>
            </a:pPr>
            <a:r>
              <a:rPr lang="en-US" b="1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“Can help the player navigate an area by telegraphing. “</a:t>
            </a:r>
          </a:p>
        </p:txBody>
      </p:sp>
      <p:sp>
        <p:nvSpPr>
          <p:cNvPr id="41986" name="Rectangle 1"/>
          <p:cNvSpPr>
            <a:spLocks noGrp="1" noChangeArrowheads="1"/>
          </p:cNvSpPr>
          <p:nvPr>
            <p:ph type="title"/>
          </p:nvPr>
        </p:nvSpPr>
        <p:spPr>
          <a:xfrm>
            <a:off x="2260600" y="301625"/>
            <a:ext cx="57912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Telegraphing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5600" y="2337304"/>
            <a:ext cx="9677400" cy="33670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</a:pPr>
            <a:r>
              <a:rPr lang="en-US" sz="3200" b="1" spc="-1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Part 1: Game Environments</a:t>
            </a:r>
            <a:endParaRPr lang="en-US" sz="3200" b="1" spc="-100" dirty="0" smtClean="0">
              <a:latin typeface="Miriam Fixed" pitchFamily="49" charset="-79"/>
              <a:cs typeface="Miriam Fixed" pitchFamily="49" charset="-79"/>
            </a:endParaRPr>
          </a:p>
          <a:p>
            <a:pPr lvl="1" indent="-342900">
              <a:lnSpc>
                <a:spcPct val="95000"/>
              </a:lnSpc>
              <a:buClr>
                <a:srgbClr val="000000"/>
              </a:buClr>
            </a:pPr>
            <a:endParaRPr lang="en-US" sz="800" b="1" spc="-100" dirty="0" smtClean="0">
              <a:solidFill>
                <a:srgbClr val="000000"/>
              </a:solidFill>
              <a:latin typeface="Miriam Fixed" pitchFamily="49" charset="-79"/>
              <a:cs typeface="Miriam Fixed" pitchFamily="49" charset="-79"/>
            </a:endParaRPr>
          </a:p>
          <a:p>
            <a:pPr lvl="1" indent="-342900">
              <a:lnSpc>
                <a:spcPct val="95000"/>
              </a:lnSpc>
              <a:buClr>
                <a:srgbClr val="000000"/>
              </a:buClr>
            </a:pPr>
            <a:r>
              <a:rPr lang="en-US" sz="3200" b="1" spc="-1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Part 2: Environmental Storytelling </a:t>
            </a:r>
            <a:endParaRPr lang="en-US" sz="3200" b="1" spc="-100" dirty="0" smtClean="0">
              <a:latin typeface="Miriam Fixed" pitchFamily="49" charset="-79"/>
              <a:cs typeface="Miriam Fixed" pitchFamily="49" charset="-79"/>
            </a:endParaRPr>
          </a:p>
          <a:p>
            <a:pPr lvl="1" indent="-342900">
              <a:lnSpc>
                <a:spcPct val="95000"/>
              </a:lnSpc>
              <a:buClr>
                <a:srgbClr val="000000"/>
              </a:buClr>
            </a:pPr>
            <a:endParaRPr lang="en-US" sz="800" b="1" spc="-100" dirty="0" smtClean="0">
              <a:solidFill>
                <a:srgbClr val="000000"/>
              </a:solidFill>
              <a:latin typeface="Miriam Fixed" pitchFamily="49" charset="-79"/>
              <a:cs typeface="Miriam Fixed" pitchFamily="49" charset="-79"/>
            </a:endParaRPr>
          </a:p>
          <a:p>
            <a:pPr lvl="1" indent="-342900">
              <a:lnSpc>
                <a:spcPct val="95000"/>
              </a:lnSpc>
              <a:buClr>
                <a:srgbClr val="000000"/>
              </a:buClr>
            </a:pPr>
            <a:r>
              <a:rPr lang="en-US" sz="3200" b="1" spc="-1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Part 3: Practical Techniques</a:t>
            </a:r>
            <a:endParaRPr lang="en-US" sz="3200" b="1" spc="-100" dirty="0" smtClean="0">
              <a:latin typeface="Miriam Fixed" pitchFamily="49" charset="-79"/>
              <a:cs typeface="Miriam Fixed" pitchFamily="49" charset="-79"/>
            </a:endParaRPr>
          </a:p>
          <a:p>
            <a:pPr lvl="1" indent="-342900">
              <a:lnSpc>
                <a:spcPct val="95000"/>
              </a:lnSpc>
              <a:buClr>
                <a:srgbClr val="000000"/>
              </a:buClr>
            </a:pPr>
            <a:endParaRPr lang="en-US" sz="800" b="1" spc="-100" dirty="0" smtClean="0">
              <a:solidFill>
                <a:srgbClr val="000000"/>
              </a:solidFill>
              <a:latin typeface="Miriam Fixed" pitchFamily="49" charset="-79"/>
              <a:cs typeface="Miriam Fixed" pitchFamily="49" charset="-79"/>
            </a:endParaRPr>
          </a:p>
          <a:p>
            <a:pPr lvl="1" indent="-342900">
              <a:lnSpc>
                <a:spcPct val="95000"/>
              </a:lnSpc>
              <a:buClr>
                <a:srgbClr val="000000"/>
              </a:buClr>
            </a:pPr>
            <a:r>
              <a:rPr lang="en-US" sz="3200" b="1" spc="-1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Part 4: Systemic Environmental 		Storytelling</a:t>
            </a:r>
            <a:endParaRPr lang="en-US" sz="3200" b="1" spc="-100" dirty="0" smtClean="0">
              <a:latin typeface="Miriam Fixed" pitchFamily="49" charset="-79"/>
              <a:cs typeface="Miriam Fixed" pitchFamily="49" charset="-79"/>
            </a:endParaRPr>
          </a:p>
          <a:p>
            <a:pPr lvl="1" indent="-342900">
              <a:lnSpc>
                <a:spcPct val="95000"/>
              </a:lnSpc>
              <a:buClr>
                <a:srgbClr val="000000"/>
              </a:buClr>
            </a:pPr>
            <a:endParaRPr lang="en-US" sz="800" b="1" spc="-100" dirty="0" smtClean="0">
              <a:solidFill>
                <a:srgbClr val="000000"/>
              </a:solidFill>
              <a:latin typeface="Miriam Fixed" pitchFamily="49" charset="-79"/>
              <a:cs typeface="Miriam Fixed" pitchFamily="49" charset="-79"/>
            </a:endParaRPr>
          </a:p>
          <a:p>
            <a:pPr lvl="1" indent="-342900">
              <a:lnSpc>
                <a:spcPct val="95000"/>
              </a:lnSpc>
              <a:buClr>
                <a:srgbClr val="000000"/>
              </a:buClr>
            </a:pPr>
            <a:r>
              <a:rPr lang="en-US" sz="3200" b="1" spc="-1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Part 5: Conclusions and QA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36800" y="533400"/>
            <a:ext cx="5943600" cy="923330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12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000000"/>
                </a:solidFill>
                <a:latin typeface="Bradley Hand ITC" pitchFamily="66" charset="0"/>
              </a:rPr>
              <a:t>Session Overview</a:t>
            </a:r>
            <a:endParaRPr lang="en-US" sz="2000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 advTm="1433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Grp="1" noChangeArrowheads="1"/>
          </p:cNvSpPr>
          <p:nvPr>
            <p:ph type="ctrTitle"/>
          </p:nvPr>
        </p:nvSpPr>
        <p:spPr>
          <a:xfrm>
            <a:off x="974725" y="238125"/>
            <a:ext cx="8210550" cy="981075"/>
          </a:xfrm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</a:rPr>
              <a:t>Environmental Storytelling</a:t>
            </a: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55600" y="1752600"/>
            <a:ext cx="9532938" cy="5194300"/>
          </a:xfrm>
        </p:spPr>
        <p:txBody>
          <a:bodyPr lIns="0" tIns="0" rIns="0" bIns="0"/>
          <a:lstStyle/>
          <a:p>
            <a:pPr lvl="1" indent="-342900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Relies on the player to associate disparate elements, interpreting them as a meaningful whole.</a:t>
            </a:r>
            <a:endParaRPr lang="en-US" sz="3200" dirty="0" smtClean="0"/>
          </a:p>
          <a:p>
            <a:pPr lvl="1" indent="-342900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Fundamentally integrates player perception and active problem solving, which builds investment. </a:t>
            </a:r>
            <a:endParaRPr lang="en-US" sz="3200" dirty="0" smtClean="0"/>
          </a:p>
          <a:p>
            <a:pPr lvl="1" indent="-342900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Invites interpretation of situations and meaning according to players' views and experience.</a:t>
            </a:r>
            <a:endParaRPr lang="en-US" sz="3200" dirty="0" smtClean="0"/>
          </a:p>
          <a:p>
            <a:pPr lvl="1" indent="-342900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100000"/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Can help the player navigate an area by telegraphing.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Grp="1" noChangeArrowheads="1"/>
          </p:cNvSpPr>
          <p:nvPr>
            <p:ph type="title"/>
          </p:nvPr>
        </p:nvSpPr>
        <p:spPr>
          <a:xfrm>
            <a:off x="1041399" y="307975"/>
            <a:ext cx="8686801" cy="835025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</a:rPr>
              <a:t>Why Is This Compelling?</a:t>
            </a: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47650" y="1828800"/>
            <a:ext cx="9367838" cy="5486400"/>
          </a:xfrm>
        </p:spPr>
        <p:txBody>
          <a:bodyPr lIns="0" tIns="0" rIns="0" bIns="0"/>
          <a:lstStyle/>
          <a:p>
            <a:pPr marL="457200" lvl="1" indent="-342900">
              <a:lnSpc>
                <a:spcPct val="95000"/>
              </a:lnSpc>
              <a:spcBef>
                <a:spcPct val="0"/>
              </a:spcBef>
              <a:buSzPct val="100000"/>
              <a:buFont typeface="Arial" pitchFamily="34" charset="0"/>
              <a:buChar char="•"/>
            </a:pPr>
            <a:r>
              <a:rPr lang="en-US" sz="3200" dirty="0" smtClean="0">
                <a:sym typeface="Arial" charset="0"/>
              </a:rPr>
              <a:t>It’s </a:t>
            </a:r>
            <a:r>
              <a:rPr lang="en-US" sz="3200" i="1" dirty="0" smtClean="0">
                <a:sym typeface="Arial" charset="0"/>
              </a:rPr>
              <a:t>active</a:t>
            </a:r>
            <a:r>
              <a:rPr lang="en-US" sz="3200" dirty="0" smtClean="0">
                <a:sym typeface="Arial" charset="0"/>
              </a:rPr>
              <a:t>; it involves the player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en-US" sz="3200" dirty="0" smtClean="0">
              <a:sym typeface="Arial" charset="0"/>
            </a:endParaRP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en-US" sz="1200" dirty="0" smtClean="0">
              <a:sym typeface="Arial" charset="0"/>
            </a:endParaRP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SzPct val="100000"/>
              <a:buFont typeface="Arial" pitchFamily="34" charset="0"/>
              <a:buChar char="•"/>
            </a:pPr>
            <a:r>
              <a:rPr lang="en-US" sz="3200" dirty="0" smtClean="0">
                <a:sym typeface="Arial" charset="0"/>
              </a:rPr>
              <a:t>Player brings his own experience, so t</a:t>
            </a:r>
            <a:r>
              <a:rPr lang="en-US" sz="2800" dirty="0" smtClean="0">
                <a:sym typeface="Arial" charset="0"/>
              </a:rPr>
              <a:t>he act of interpretation gains personal meaning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None/>
            </a:pPr>
            <a:endParaRPr lang="en-US" sz="3200" dirty="0" smtClean="0">
              <a:sym typeface="Arial" charset="0"/>
            </a:endParaRP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SzPct val="100000"/>
              <a:buFont typeface="Arial" pitchFamily="34" charset="0"/>
              <a:buChar char="•"/>
            </a:pPr>
            <a:r>
              <a:rPr lang="en-US" sz="3200" dirty="0" smtClean="0">
                <a:sym typeface="Arial" charset="0"/>
              </a:rPr>
              <a:t>The player is </a:t>
            </a:r>
            <a:r>
              <a:rPr lang="en-US" sz="3200" i="1" dirty="0" smtClean="0">
                <a:sym typeface="Arial" charset="0"/>
              </a:rPr>
              <a:t>pulling</a:t>
            </a:r>
            <a:r>
              <a:rPr lang="en-US" sz="3200" dirty="0" smtClean="0">
                <a:sym typeface="Arial" charset="0"/>
              </a:rPr>
              <a:t> the narrative, which makes it self-paced, less expository</a:t>
            </a:r>
            <a:endParaRPr lang="en-US" sz="2800" dirty="0" smtClean="0">
              <a:sym typeface="Arial" charset="0"/>
            </a:endParaRP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</a:pPr>
            <a:endParaRPr lang="en-US" sz="3200" dirty="0">
              <a:sym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37200" y="2286000"/>
            <a:ext cx="3810000" cy="566309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42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indent="-342900" algn="ctr">
              <a:lnSpc>
                <a:spcPct val="95000"/>
              </a:lnSpc>
            </a:pPr>
            <a:r>
              <a:rPr lang="en-US" sz="3200" b="1" dirty="0" smtClean="0">
                <a:latin typeface="Bradley Hand ITC" pitchFamily="66" charset="0"/>
                <a:sym typeface="Arial" charset="0"/>
              </a:rPr>
              <a:t>See  Jean Piaget!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1041399" y="307975"/>
            <a:ext cx="8686801" cy="835025"/>
          </a:xfrm>
          <a:prstGeom prst="rect">
            <a:avLst/>
          </a:prstGeom>
          <a:solidFill>
            <a:srgbClr val="F2F48C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radley Hand ITC" pitchFamily="66" charset="0"/>
                <a:ea typeface="+mj-ea"/>
                <a:cs typeface="+mj-cs"/>
              </a:rPr>
              <a:t>Why Is This Compelling?</a:t>
            </a:r>
          </a:p>
        </p:txBody>
      </p:sp>
      <p:pic>
        <p:nvPicPr>
          <p:cNvPr id="6" name="Picture 5" descr="025a_SlaverStage_smal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4200" y="1447800"/>
            <a:ext cx="9042400" cy="59184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"/>
          <p:cNvSpPr>
            <a:spLocks noGrp="1" noChangeArrowheads="1"/>
          </p:cNvSpPr>
          <p:nvPr>
            <p:ph type="ctrTitle"/>
          </p:nvPr>
        </p:nvSpPr>
        <p:spPr>
          <a:xfrm>
            <a:off x="1041400" y="380999"/>
            <a:ext cx="8382000" cy="1219201"/>
          </a:xfrm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</a:rPr>
              <a:t>Implying a Larger World</a:t>
            </a:r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49263" y="2057400"/>
            <a:ext cx="9105900" cy="5334000"/>
          </a:xfrm>
        </p:spPr>
        <p:txBody>
          <a:bodyPr lIns="182880" tIns="91440" rIns="182880" bIns="0"/>
          <a:lstStyle/>
          <a:p>
            <a:pPr algn="l"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dirty="0" smtClean="0">
                <a:solidFill>
                  <a:srgbClr val="000000"/>
                </a:solidFill>
              </a:rPr>
              <a:t>"What changes </a:t>
            </a:r>
            <a:r>
              <a:rPr lang="en-US" i="1" dirty="0" smtClean="0">
                <a:solidFill>
                  <a:srgbClr val="000000"/>
                </a:solidFill>
              </a:rPr>
              <a:t>Guard_03</a:t>
            </a:r>
            <a:r>
              <a:rPr lang="en-US" dirty="0" smtClean="0">
                <a:solidFill>
                  <a:srgbClr val="000000"/>
                </a:solidFill>
              </a:rPr>
              <a:t> from an abstract obstacle into a person? Did someone get hurt in this alley? What does the innkeeper do with his free time? Answering these questions transforms the game space into a coherent world. Meaningful narrative is inferred by players if you give them cues but leave them the space to imagine."</a:t>
            </a:r>
            <a:endParaRPr lang="en-US" dirty="0" smtClean="0"/>
          </a:p>
          <a:p>
            <a:pPr marL="857250" lvl="2" indent="-285750" algn="l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3200" dirty="0" smtClean="0">
                <a:solidFill>
                  <a:srgbClr val="000000"/>
                </a:solidFill>
              </a:rPr>
              <a:t>Steve Powers, Disney </a:t>
            </a:r>
          </a:p>
        </p:txBody>
      </p:sp>
      <p:pic>
        <p:nvPicPr>
          <p:cNvPr id="4" name="Picture 3" descr="stev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70200" y="1752600"/>
            <a:ext cx="5334000" cy="56531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"/>
          <p:cNvSpPr>
            <a:spLocks noGrp="1" noChangeArrowheads="1"/>
          </p:cNvSpPr>
          <p:nvPr>
            <p:ph type="title"/>
          </p:nvPr>
        </p:nvSpPr>
        <p:spPr>
          <a:xfrm>
            <a:off x="1498599" y="311150"/>
            <a:ext cx="6781801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Part 02 Summary</a:t>
            </a: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1481137"/>
            <a:ext cx="9663113" cy="5681663"/>
          </a:xfrm>
        </p:spPr>
        <p:txBody>
          <a:bodyPr lIns="0" tIns="0" rIns="0" bIns="0"/>
          <a:lstStyle/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3000" dirty="0" smtClean="0">
                <a:solidFill>
                  <a:srgbClr val="000000"/>
                </a:solidFill>
              </a:rPr>
              <a:t>Relies on the player to associate disparate elements, interpreting them as a meaningful whole </a:t>
            </a:r>
            <a:endParaRPr lang="en-US" sz="3000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38761D"/>
              </a:buClr>
              <a:buSzPct val="80000"/>
              <a:buFont typeface="Courier New" pitchFamily="49" charset="0"/>
              <a:buChar char="o"/>
            </a:pPr>
            <a:r>
              <a:rPr lang="en-US" sz="3000" dirty="0" smtClean="0">
                <a:solidFill>
                  <a:srgbClr val="38761D"/>
                </a:solidFill>
              </a:rPr>
              <a:t>Interpretation is compelling </a:t>
            </a:r>
            <a:endParaRPr lang="en-US" sz="3000" dirty="0" smtClean="0"/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3000" dirty="0" smtClean="0">
                <a:solidFill>
                  <a:srgbClr val="000000"/>
                </a:solidFill>
              </a:rPr>
              <a:t>Fundamentally integrates player perception and active problem solving</a:t>
            </a:r>
            <a:endParaRPr lang="en-US" sz="3000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38761D"/>
              </a:buClr>
              <a:buSzPct val="80000"/>
              <a:buFont typeface="Courier New" pitchFamily="49" charset="0"/>
              <a:buChar char="o"/>
            </a:pPr>
            <a:r>
              <a:rPr lang="en-US" sz="3000" dirty="0" smtClean="0">
                <a:solidFill>
                  <a:srgbClr val="38761D"/>
                </a:solidFill>
              </a:rPr>
              <a:t>Builds investment </a:t>
            </a:r>
            <a:endParaRPr lang="en-US" sz="3000" dirty="0" smtClean="0"/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3000" dirty="0" smtClean="0">
                <a:solidFill>
                  <a:srgbClr val="000000"/>
                </a:solidFill>
              </a:rPr>
              <a:t>Invites interpretation of situations and meaning according to player's views and experience </a:t>
            </a:r>
            <a:endParaRPr lang="en-US" sz="3000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38761D"/>
              </a:buClr>
              <a:buSzPct val="80000"/>
              <a:buFont typeface="Courier New" pitchFamily="49" charset="0"/>
              <a:buChar char="o"/>
            </a:pPr>
            <a:r>
              <a:rPr lang="en-US" sz="3000" dirty="0" smtClean="0">
                <a:solidFill>
                  <a:srgbClr val="38761D"/>
                </a:solidFill>
              </a:rPr>
              <a:t>The Law of Closure </a:t>
            </a:r>
            <a:endParaRPr lang="en-US" sz="3000" dirty="0" smtClean="0"/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3000" dirty="0" smtClean="0">
                <a:solidFill>
                  <a:srgbClr val="000000"/>
                </a:solidFill>
              </a:rPr>
              <a:t>Helps the player navigate an area by telegraphing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3200" y="4191000"/>
            <a:ext cx="9829800" cy="14755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</a:pPr>
            <a:r>
              <a:rPr lang="en-US" sz="4700" b="1" spc="-1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Practical Techniques for Environmental Storytelling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32000" y="2667000"/>
            <a:ext cx="2362200" cy="1107996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48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000000"/>
                </a:solidFill>
                <a:latin typeface="Bradley Hand ITC" pitchFamily="66" charset="0"/>
                <a:cs typeface="Miriam Fixed" pitchFamily="49" charset="-79"/>
              </a:rPr>
              <a:t>Part 3</a:t>
            </a:r>
            <a:endParaRPr lang="en-US" sz="66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>
            <a:spLocks noGrp="1" noChangeArrowheads="1"/>
          </p:cNvSpPr>
          <p:nvPr>
            <p:ph type="title"/>
          </p:nvPr>
        </p:nvSpPr>
        <p:spPr>
          <a:xfrm>
            <a:off x="1879600" y="307975"/>
            <a:ext cx="70104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Practical Techniques</a:t>
            </a: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2235201"/>
            <a:ext cx="9661525" cy="3937000"/>
          </a:xfrm>
        </p:spPr>
        <p:txBody>
          <a:bodyPr lIns="0" tIns="0" rIns="0" bIns="0"/>
          <a:lstStyle/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Establish a discernible chain of events </a:t>
            </a:r>
            <a:endParaRPr lang="en-US" sz="3200" dirty="0" smtClean="0"/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Ensure that event engages the player </a:t>
            </a:r>
            <a:endParaRPr lang="en-US" sz="3200" dirty="0" smtClean="0"/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Echo the world at large</a:t>
            </a:r>
            <a:endParaRPr lang="en-US" sz="3200" dirty="0" smtClean="0"/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Create characterization </a:t>
            </a:r>
            <a:endParaRPr lang="en-US" sz="3200" dirty="0" smtClean="0"/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Minimize disconnects between the player's possible actions and pre-scripted setups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400" y="1066800"/>
            <a:ext cx="8382000" cy="6286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4274" name="Rectangle 1"/>
          <p:cNvSpPr>
            <a:spLocks noGrp="1" noChangeArrowheads="1"/>
          </p:cNvSpPr>
          <p:nvPr>
            <p:ph type="title"/>
          </p:nvPr>
        </p:nvSpPr>
        <p:spPr>
          <a:xfrm>
            <a:off x="1879600" y="304800"/>
            <a:ext cx="63246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Chain Of Events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41400" y="7029450"/>
            <a:ext cx="830580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2154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riam Fixed" pitchFamily="49" charset="-79"/>
                <a:ea typeface="+mn-ea"/>
                <a:cs typeface="Miriam Fixed" pitchFamily="49" charset="-79"/>
              </a:rPr>
              <a:t>Establish a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riam Fixed" pitchFamily="49" charset="-79"/>
                <a:ea typeface="+mn-ea"/>
                <a:cs typeface="Miriam Fixed" pitchFamily="49" charset="-79"/>
              </a:rPr>
              <a:t> discernable chain of events!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riam Fixed" pitchFamily="49" charset="-79"/>
              <a:ea typeface="+mn-ea"/>
              <a:cs typeface="Miriam Fixed" pitchFamily="49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Chain of Events</a:t>
            </a:r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1600200"/>
            <a:ext cx="9034463" cy="553462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201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36600" y="6361093"/>
            <a:ext cx="2590800" cy="954107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42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00"/>
                </a:solidFill>
                <a:latin typeface="Bradley Hand ITC" pitchFamily="66" charset="0"/>
                <a:cs typeface="Miriam Fixed" pitchFamily="49" charset="-79"/>
              </a:rPr>
              <a:t>Left 4 Dead</a:t>
            </a:r>
          </a:p>
          <a:p>
            <a:pPr algn="ctr"/>
            <a:r>
              <a:rPr lang="en-US" sz="2800" b="1" dirty="0" smtClean="0">
                <a:solidFill>
                  <a:srgbClr val="000000"/>
                </a:solidFill>
                <a:latin typeface="Bradley Hand ITC" pitchFamily="66" charset="0"/>
                <a:cs typeface="Miriam Fixed" pitchFamily="49" charset="-79"/>
              </a:rPr>
              <a:t>Whiteboard</a:t>
            </a:r>
            <a:endParaRPr lang="en-US" sz="20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"/>
          <p:cNvSpPr>
            <a:spLocks noGrp="1" noChangeArrowheads="1"/>
          </p:cNvSpPr>
          <p:nvPr>
            <p:ph type="title"/>
          </p:nvPr>
        </p:nvSpPr>
        <p:spPr>
          <a:xfrm>
            <a:off x="2717800" y="304800"/>
            <a:ext cx="58674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Puzzle Structures</a:t>
            </a:r>
          </a:p>
        </p:txBody>
      </p:sp>
      <p:pic>
        <p:nvPicPr>
          <p:cNvPr id="5734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6200" y="1524000"/>
            <a:ext cx="7542250" cy="5664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451600" y="5486400"/>
            <a:ext cx="2895600" cy="1846659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42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eaLnBrk="0" hangingPunct="0">
              <a:lnSpc>
                <a:spcPct val="95000"/>
              </a:lnSpc>
              <a:spcBef>
                <a:spcPct val="30000"/>
              </a:spcBef>
              <a:defRPr/>
            </a:pPr>
            <a:r>
              <a:rPr lang="en-US" b="1" dirty="0" smtClean="0">
                <a:solidFill>
                  <a:srgbClr val="000000"/>
                </a:solidFill>
                <a:latin typeface="Bradley Hand ITC" pitchFamily="66" charset="0"/>
              </a:rPr>
              <a:t>"Making Your Players Feel Smart: Puzzles As User Interfaces" (Randy Smith, GDC 2009)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46400" y="4191000"/>
            <a:ext cx="7010400" cy="15050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</a:pPr>
            <a:r>
              <a:rPr lang="en-US" sz="4800" b="1" spc="-1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Game Environment</a:t>
            </a:r>
          </a:p>
          <a:p>
            <a:pPr lvl="1" indent="-342900">
              <a:lnSpc>
                <a:spcPct val="95000"/>
              </a:lnSpc>
              <a:buClr>
                <a:srgbClr val="000000"/>
              </a:buClr>
            </a:pPr>
            <a:r>
              <a:rPr lang="en-US" sz="4800" b="1" spc="-1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	  Definition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32000" y="2667000"/>
            <a:ext cx="2438400" cy="1107996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48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000000"/>
                </a:solidFill>
                <a:latin typeface="Bradley Hand ITC" pitchFamily="66" charset="0"/>
                <a:cs typeface="Miriam Fixed" pitchFamily="49" charset="-79"/>
              </a:rPr>
              <a:t>Part 1</a:t>
            </a:r>
            <a:endParaRPr lang="en-US" sz="66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1524000"/>
            <a:ext cx="9661525" cy="1600200"/>
          </a:xfrm>
        </p:spPr>
        <p:txBody>
          <a:bodyPr lIns="0" tIns="0" rIns="0" bIns="0"/>
          <a:lstStyle/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Try authoring puzzle structures for your environmental storytelling setups </a:t>
            </a:r>
            <a:endParaRPr lang="en-US" sz="3200" dirty="0" smtClean="0"/>
          </a:p>
        </p:txBody>
      </p:sp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Puzzle Structures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79400" y="5181600"/>
            <a:ext cx="9661525" cy="1752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57200" marR="0" lvl="1" indent="-34290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60000"/>
              <a:buFontTx/>
              <a:buChar char="•"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riam Fixed" pitchFamily="49" charset="-79"/>
                <a:cs typeface="Miriam Fixed" pitchFamily="49" charset="-79"/>
              </a:rPr>
              <a:t>When placing pieces of set dressing, figure out how pieces of set dressing connect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riam Fixed" pitchFamily="49" charset="-79"/>
                <a:cs typeface="Miriam Fixed" pitchFamily="49" charset="-79"/>
              </a:rPr>
              <a:t> </a:t>
            </a:r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279400" y="3924566"/>
            <a:ext cx="9664700" cy="799834"/>
          </a:xfrm>
          <a:prstGeom prst="rect">
            <a:avLst/>
          </a:prstGeom>
          <a:solidFill>
            <a:srgbClr val="F2F48C"/>
          </a:solidFill>
          <a:ln w="9525">
            <a:noFill/>
            <a:miter lim="800000"/>
            <a:headEnd/>
            <a:tailEnd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54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radley Hand ITC" pitchFamily="66" charset="0"/>
                <a:ea typeface="+mj-ea"/>
                <a:cs typeface="+mj-cs"/>
              </a:rPr>
              <a:t>Set Dressing</a:t>
            </a:r>
          </a:p>
        </p:txBody>
      </p:sp>
      <p:pic>
        <p:nvPicPr>
          <p:cNvPr id="8" name="Picture 7" descr="bioshock2_paintbrus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3200" y="182033"/>
            <a:ext cx="9782629" cy="71331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Oval 9"/>
          <p:cNvSpPr/>
          <p:nvPr/>
        </p:nvSpPr>
        <p:spPr>
          <a:xfrm>
            <a:off x="4470400" y="4572000"/>
            <a:ext cx="609600" cy="533400"/>
          </a:xfrm>
          <a:prstGeom prst="ellipse">
            <a:avLst/>
          </a:prstGeom>
          <a:solidFill>
            <a:srgbClr val="FF0000">
              <a:alpha val="38824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232400" y="4495800"/>
            <a:ext cx="19812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Paintbrush!</a:t>
            </a:r>
            <a:endParaRPr lang="en-US" sz="20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"/>
          <p:cNvSpPr>
            <a:spLocks noGrp="1" noChangeArrowheads="1"/>
          </p:cNvSpPr>
          <p:nvPr>
            <p:ph type="title"/>
          </p:nvPr>
        </p:nvSpPr>
        <p:spPr>
          <a:xfrm>
            <a:off x="2413000" y="304800"/>
            <a:ext cx="60198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Player Opinion</a:t>
            </a:r>
          </a:p>
        </p:txBody>
      </p:sp>
      <p:pic>
        <p:nvPicPr>
          <p:cNvPr id="6349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872" y="1752600"/>
            <a:ext cx="9497528" cy="5343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55600" y="6724650"/>
            <a:ext cx="944880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2154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95000"/>
              </a:lnSpc>
            </a:pPr>
            <a:r>
              <a:rPr lang="en-US" b="1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  <a:sym typeface="Arial Italic" charset="0"/>
              </a:rPr>
              <a:t>Ensure that event engages the player!</a:t>
            </a:r>
            <a:endParaRPr kumimoji="0" lang="en-US" sz="2400" b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riam Fixed" pitchFamily="49" charset="-79"/>
              <a:cs typeface="Miriam Fixed" pitchFamily="49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"/>
          <p:cNvSpPr>
            <a:spLocks noGrp="1" noChangeArrowheads="1"/>
          </p:cNvSpPr>
          <p:nvPr>
            <p:ph type="title"/>
          </p:nvPr>
        </p:nvSpPr>
        <p:spPr>
          <a:xfrm>
            <a:off x="2413000" y="304800"/>
            <a:ext cx="60198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Player Opinion</a:t>
            </a: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872" y="1752600"/>
            <a:ext cx="9497528" cy="5343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355600" y="6724650"/>
            <a:ext cx="944880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2154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95000"/>
              </a:lnSpc>
            </a:pPr>
            <a:r>
              <a:rPr lang="en-US" b="1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  <a:sym typeface="Arial Italic" charset="0"/>
              </a:rPr>
              <a:t>Ensure that event engages the player!</a:t>
            </a:r>
            <a:endParaRPr kumimoji="0" lang="en-US" sz="2400" b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riam Fixed" pitchFamily="49" charset="-79"/>
              <a:cs typeface="Miriam Fixed" pitchFamily="49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9200" y="1447800"/>
            <a:ext cx="175260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ATMs are associated with money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55800" y="2438400"/>
            <a:ext cx="13716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2154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Represent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Savings!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56000" y="5410200"/>
            <a:ext cx="21336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12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Splicers = Social ideals gone wrong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75600" y="2895601"/>
            <a:ext cx="137160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2148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Water to remind us of setting</a:t>
            </a:r>
            <a:endParaRPr lang="en-US" sz="20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"/>
          <p:cNvSpPr>
            <a:spLocks noGrp="1" noChangeArrowheads="1"/>
          </p:cNvSpPr>
          <p:nvPr>
            <p:ph type="title"/>
          </p:nvPr>
        </p:nvSpPr>
        <p:spPr>
          <a:xfrm>
            <a:off x="2413000" y="304800"/>
            <a:ext cx="60198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Player Opinion</a:t>
            </a: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872" y="1752600"/>
            <a:ext cx="9497528" cy="5343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355600" y="6724650"/>
            <a:ext cx="944880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2154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95000"/>
              </a:lnSpc>
            </a:pPr>
            <a:r>
              <a:rPr lang="en-US" b="1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  <a:sym typeface="Arial Italic" charset="0"/>
              </a:rPr>
              <a:t>Ensure that event engages the player!</a:t>
            </a:r>
            <a:endParaRPr kumimoji="0" lang="en-US" sz="2400" b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riam Fixed" pitchFamily="49" charset="-79"/>
              <a:cs typeface="Miriam Fixed" pitchFamily="49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"/>
          <p:cNvSpPr>
            <a:spLocks noGrp="1" noChangeArrowheads="1"/>
          </p:cNvSpPr>
          <p:nvPr>
            <p:ph type="title"/>
          </p:nvPr>
        </p:nvSpPr>
        <p:spPr>
          <a:xfrm>
            <a:off x="3403600" y="301625"/>
            <a:ext cx="28956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Echoes</a:t>
            </a: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2057401"/>
            <a:ext cx="9669463" cy="4267199"/>
          </a:xfrm>
        </p:spPr>
        <p:txBody>
          <a:bodyPr lIns="0" tIns="0" rIns="0" bIns="0"/>
          <a:lstStyle/>
          <a:p>
            <a:pPr marL="0" indent="0" algn="ctr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"Echo The World At Large"</a:t>
            </a:r>
            <a:endParaRPr lang="en-US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 </a:t>
            </a:r>
            <a:endParaRPr lang="en-US" dirty="0" smtClean="0"/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Key to the ATM example</a:t>
            </a:r>
            <a:endParaRPr lang="en-US" sz="3200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3200" dirty="0" smtClean="0">
                <a:solidFill>
                  <a:srgbClr val="000000"/>
                </a:solidFill>
              </a:rPr>
              <a:t>"The event reinforces </a:t>
            </a:r>
            <a:r>
              <a:rPr lang="en-US" sz="3200" dirty="0" err="1" smtClean="0">
                <a:solidFill>
                  <a:srgbClr val="000000"/>
                </a:solidFill>
              </a:rPr>
              <a:t>Bioshock's</a:t>
            </a:r>
            <a:r>
              <a:rPr lang="en-US" sz="3200" dirty="0" smtClean="0">
                <a:solidFill>
                  <a:srgbClr val="000000"/>
                </a:solidFill>
              </a:rPr>
              <a:t> larger theme of societal decay"</a:t>
            </a:r>
            <a:endParaRPr lang="en-US" sz="3200" dirty="0" smtClean="0"/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 "/>
            </a:pPr>
            <a:r>
              <a:rPr lang="en-US" sz="3200" dirty="0" smtClean="0">
                <a:solidFill>
                  <a:srgbClr val="000000"/>
                </a:solidFill>
              </a:rPr>
              <a:t> </a:t>
            </a:r>
            <a:endParaRPr lang="en-US" sz="3200" dirty="0" smtClean="0"/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Without this evocative premise, the storytelling moment wouldn't be nearly as effective</a:t>
            </a: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9250" y="2063750"/>
            <a:ext cx="4381500" cy="34925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201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3403600" y="301625"/>
            <a:ext cx="2895600" cy="799834"/>
          </a:xfrm>
          <a:prstGeom prst="rect">
            <a:avLst/>
          </a:prstGeom>
          <a:solidFill>
            <a:srgbClr val="F2F48C"/>
          </a:solidFill>
          <a:ln w="9525">
            <a:noFill/>
            <a:miter lim="800000"/>
            <a:headEnd/>
            <a:tailEnd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radley Hand ITC" pitchFamily="66" charset="0"/>
                <a:ea typeface="+mj-ea"/>
                <a:cs typeface="+mj-cs"/>
              </a:rPr>
              <a:t>Echoes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"/>
          <p:cNvSpPr>
            <a:spLocks noGrp="1" noChangeArrowheads="1"/>
          </p:cNvSpPr>
          <p:nvPr>
            <p:ph type="title"/>
          </p:nvPr>
        </p:nvSpPr>
        <p:spPr>
          <a:xfrm>
            <a:off x="1422400" y="306388"/>
            <a:ext cx="75438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err="1" smtClean="0">
                <a:solidFill>
                  <a:srgbClr val="000000"/>
                </a:solidFill>
                <a:latin typeface="Bradley Hand ITC" pitchFamily="66" charset="0"/>
              </a:rPr>
              <a:t>Backstory</a:t>
            </a: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 + Event</a:t>
            </a:r>
          </a:p>
        </p:txBody>
      </p:sp>
      <p:pic>
        <p:nvPicPr>
          <p:cNvPr id="7065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1967552"/>
            <a:ext cx="7467600" cy="542861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201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066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66612" y="3429000"/>
            <a:ext cx="2866375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2142000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00" y="3886200"/>
            <a:ext cx="6096000" cy="34293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6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84800" y="4572000"/>
            <a:ext cx="4509899" cy="25384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48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Rectangle 1"/>
          <p:cNvSpPr txBox="1">
            <a:spLocks noChangeArrowheads="1"/>
          </p:cNvSpPr>
          <p:nvPr/>
        </p:nvSpPr>
        <p:spPr bwMode="auto">
          <a:xfrm>
            <a:off x="3403600" y="301625"/>
            <a:ext cx="2895600" cy="799834"/>
          </a:xfrm>
          <a:prstGeom prst="rect">
            <a:avLst/>
          </a:prstGeom>
          <a:solidFill>
            <a:srgbClr val="F2F48C"/>
          </a:solidFill>
          <a:ln w="9525">
            <a:noFill/>
            <a:miter lim="800000"/>
            <a:headEnd/>
            <a:tailEnd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radley Hand ITC" pitchFamily="66" charset="0"/>
                <a:ea typeface="+mj-ea"/>
                <a:cs typeface="+mj-cs"/>
              </a:rPr>
              <a:t>Echoes</a:t>
            </a:r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1309689"/>
            <a:ext cx="9785350" cy="2424112"/>
          </a:xfrm>
        </p:spPr>
        <p:txBody>
          <a:bodyPr lIns="0" tIns="0" rIns="0" bIns="0"/>
          <a:lstStyle/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r>
              <a:rPr lang="en-US" sz="3200" dirty="0" smtClean="0">
                <a:sym typeface="Arial" charset="0"/>
              </a:rPr>
              <a:t>Environmental storytelling moments should draw from the story premise:</a:t>
            </a:r>
            <a:endParaRPr lang="en-US" sz="3200" dirty="0" smtClean="0">
              <a:ea typeface="ヒラギノ角ゴ ProN W3" charset="0"/>
            </a:endParaRPr>
          </a:p>
          <a:p>
            <a:pPr marL="857250" lvl="2" indent="-285750">
              <a:lnSpc>
                <a:spcPct val="95000"/>
              </a:lnSpc>
              <a:spcBef>
                <a:spcPct val="0"/>
              </a:spcBef>
              <a:buSzPct val="80000"/>
              <a:buFont typeface="Courier New" charset="0"/>
              <a:buChar char="•"/>
            </a:pPr>
            <a:r>
              <a:rPr lang="en-US" sz="3200" dirty="0" smtClean="0">
                <a:sym typeface="Arial" charset="0"/>
              </a:rPr>
              <a:t>Self-reinforcing loop</a:t>
            </a:r>
            <a:endParaRPr lang="en-US" sz="3200" dirty="0" smtClean="0">
              <a:ea typeface="ヒラギノ角ゴ ProN W3" charset="0"/>
            </a:endParaRPr>
          </a:p>
          <a:p>
            <a:pPr marL="857250" lvl="2" indent="-285750">
              <a:lnSpc>
                <a:spcPct val="95000"/>
              </a:lnSpc>
              <a:spcBef>
                <a:spcPct val="0"/>
              </a:spcBef>
              <a:buSzPct val="80000"/>
              <a:buFont typeface="Courier New" charset="0"/>
              <a:buChar char="•"/>
            </a:pPr>
            <a:r>
              <a:rPr lang="en-US" sz="3200" dirty="0" smtClean="0">
                <a:sym typeface="Arial" charset="0"/>
              </a:rPr>
              <a:t>Premise spawns events, events remind player of premise</a:t>
            </a:r>
            <a:endParaRPr lang="en-US" sz="3200" dirty="0" smtClean="0">
              <a:ea typeface="ヒラギノ角ゴ ProN W3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00" y="1905000"/>
            <a:ext cx="9752582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800" y="1676400"/>
            <a:ext cx="9341331" cy="5257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48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3403600" y="647966"/>
            <a:ext cx="2895600" cy="799834"/>
          </a:xfrm>
          <a:prstGeom prst="rect">
            <a:avLst/>
          </a:prstGeom>
          <a:solidFill>
            <a:srgbClr val="F2F48C"/>
          </a:solidFill>
          <a:ln w="9525">
            <a:noFill/>
            <a:miter lim="800000"/>
            <a:headEnd/>
            <a:tailEnd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54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radley Hand ITC" pitchFamily="66" charset="0"/>
                <a:ea typeface="+mj-ea"/>
                <a:cs typeface="+mj-cs"/>
              </a:rPr>
              <a:t>Echoes</a:t>
            </a:r>
          </a:p>
        </p:txBody>
      </p:sp>
      <p:pic>
        <p:nvPicPr>
          <p:cNvPr id="6" name="Picture 5" descr="015a_GnomeTeddyChecker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9400" y="1676400"/>
            <a:ext cx="8661400" cy="5413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019a_TrainTracksGnome_smal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32400" y="3657600"/>
            <a:ext cx="4743450" cy="36967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"/>
          <p:cNvSpPr>
            <a:spLocks noGrp="1" noChangeArrowheads="1"/>
          </p:cNvSpPr>
          <p:nvPr>
            <p:ph type="title"/>
          </p:nvPr>
        </p:nvSpPr>
        <p:spPr>
          <a:xfrm>
            <a:off x="1651000" y="685800"/>
            <a:ext cx="77724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Avoiding Disconnects</a:t>
            </a:r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6600" y="3352800"/>
            <a:ext cx="8874125" cy="1446211"/>
          </a:xfrm>
        </p:spPr>
        <p:txBody>
          <a:bodyPr lIns="0" tIns="0" rIns="0" bIns="0"/>
          <a:lstStyle/>
          <a:p>
            <a:pPr marL="0" indent="0" algn="ctr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 "Minimize disconnects between the player's possible actions and pre-scripted setups.“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31800" y="2396728"/>
            <a:ext cx="9499600" cy="43088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628650" lvl="1" indent="-514350">
              <a:lnSpc>
                <a:spcPct val="95000"/>
              </a:lnSpc>
              <a:buFont typeface="Times New Roman" pitchFamily="18" charset="0"/>
              <a:buAutoNum type="arabicPeriod"/>
            </a:pPr>
            <a:r>
              <a:rPr lang="en-US" sz="3200" b="1" dirty="0" smtClean="0">
                <a:solidFill>
                  <a:schemeClr val="bg1">
                    <a:lumMod val="75000"/>
                  </a:schemeClr>
                </a:solidFill>
                <a:latin typeface="Miriam Fixed" pitchFamily="49" charset="-79"/>
                <a:cs typeface="Miriam Fixed" pitchFamily="49" charset="-79"/>
              </a:rPr>
              <a:t>Constrains and guides player movement through physical properties and ecology </a:t>
            </a:r>
          </a:p>
          <a:p>
            <a:pPr marL="628650" lvl="1" indent="-514350">
              <a:lnSpc>
                <a:spcPct val="95000"/>
              </a:lnSpc>
              <a:buFont typeface="Times New Roman" pitchFamily="18" charset="0"/>
              <a:buAutoNum type="arabicPeriod"/>
            </a:pP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Miriam Fixed" pitchFamily="49" charset="-79"/>
                <a:cs typeface="Miriam Fixed" pitchFamily="49" charset="-79"/>
              </a:rPr>
              <a:t>Uses player reference to communicate simulation boundaries and affordance</a:t>
            </a:r>
          </a:p>
          <a:p>
            <a:pPr marL="628650" lvl="1" indent="-514350">
              <a:lnSpc>
                <a:spcPct val="95000"/>
              </a:lnSpc>
              <a:buFont typeface="Times New Roman" pitchFamily="18" charset="0"/>
              <a:buAutoNum type="arabicPeriod"/>
            </a:pP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riam Fixed" pitchFamily="49" charset="-79"/>
                <a:cs typeface="Miriam Fixed" pitchFamily="49" charset="-79"/>
              </a:rPr>
              <a:t>Reinforces and shapes player identity</a:t>
            </a:r>
          </a:p>
          <a:p>
            <a:pPr marL="628650" lvl="1" indent="-514350">
              <a:lnSpc>
                <a:spcPct val="95000"/>
              </a:lnSpc>
              <a:buClr>
                <a:srgbClr val="000000"/>
              </a:buClr>
              <a:buFont typeface="Times New Roman" pitchFamily="18" charset="0"/>
              <a:buAutoNum type="arabicPeriod"/>
            </a:pPr>
            <a:r>
              <a:rPr lang="en-US" sz="3200" b="1" dirty="0" smtClean="0">
                <a:latin typeface="Miriam Fixed" pitchFamily="49" charset="-79"/>
                <a:cs typeface="Miriam Fixed" pitchFamily="49" charset="-79"/>
              </a:rPr>
              <a:t>Provides narrative context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6800" y="533400"/>
            <a:ext cx="5943600" cy="1538883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12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000000"/>
                </a:solidFill>
                <a:latin typeface="Bradley Hand ITC" pitchFamily="66" charset="0"/>
              </a:rPr>
              <a:t>Game Environment</a:t>
            </a:r>
          </a:p>
          <a:p>
            <a:pPr algn="ctr"/>
            <a:r>
              <a:rPr lang="en-US" sz="4000" b="1" dirty="0" smtClean="0">
                <a:solidFill>
                  <a:srgbClr val="000000"/>
                </a:solidFill>
                <a:latin typeface="Bradley Hand ITC" pitchFamily="66" charset="0"/>
              </a:rPr>
              <a:t>Definition</a:t>
            </a:r>
            <a:endParaRPr lang="en-US" sz="40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00" y="1190624"/>
            <a:ext cx="9677400" cy="6048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1574800" y="381000"/>
            <a:ext cx="7772400" cy="799834"/>
          </a:xfrm>
          <a:prstGeom prst="rect">
            <a:avLst/>
          </a:prstGeom>
          <a:solidFill>
            <a:srgbClr val="F2F48C"/>
          </a:solidFill>
          <a:ln w="9525">
            <a:noFill/>
            <a:miter lim="800000"/>
            <a:headEnd/>
            <a:tailEnd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radley Hand ITC" pitchFamily="66" charset="0"/>
                <a:ea typeface="+mj-ea"/>
                <a:cs typeface="+mj-cs"/>
              </a:rPr>
              <a:t>Avoiding Disconnects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79400" y="6877050"/>
            <a:ext cx="9502966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2154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95000"/>
              </a:lnSpc>
            </a:pPr>
            <a:r>
              <a:rPr lang="en-US" b="1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  <a:sym typeface="Arial Italic" charset="0"/>
              </a:rPr>
              <a:t>The “Two Lovers”</a:t>
            </a:r>
            <a:endParaRPr kumimoji="0" lang="en-US" sz="2400" b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riam Fixed" pitchFamily="49" charset="-79"/>
              <a:cs typeface="Miriam Fixed" pitchFamily="49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75" y="1244600"/>
            <a:ext cx="9591363" cy="5994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4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1574800" y="381000"/>
            <a:ext cx="7772400" cy="799834"/>
          </a:xfrm>
          <a:prstGeom prst="rect">
            <a:avLst/>
          </a:prstGeom>
          <a:solidFill>
            <a:srgbClr val="F2F48C"/>
          </a:solidFill>
          <a:ln w="9525">
            <a:noFill/>
            <a:miter lim="800000"/>
            <a:headEnd/>
            <a:tailEnd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radley Hand ITC" pitchFamily="66" charset="0"/>
                <a:ea typeface="+mj-ea"/>
                <a:cs typeface="+mj-cs"/>
              </a:rPr>
              <a:t>Avoiding Disconnects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79400" y="6877050"/>
            <a:ext cx="9502966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2154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lnSpc>
                <a:spcPct val="95000"/>
              </a:lnSpc>
              <a:spcBef>
                <a:spcPct val="30000"/>
              </a:spcBef>
              <a:defRPr/>
            </a:pPr>
            <a:r>
              <a:rPr lang="en-US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Can we get on a motorcycle and play Evil </a:t>
            </a:r>
            <a:r>
              <a:rPr lang="en-US" dirty="0" err="1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Knievel</a:t>
            </a:r>
            <a:r>
              <a:rPr lang="en-US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1981200"/>
            <a:ext cx="9664700" cy="4419600"/>
          </a:xfrm>
        </p:spPr>
        <p:txBody>
          <a:bodyPr lIns="0" tIns="0" rIns="0" bIns="0"/>
          <a:lstStyle/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r>
              <a:rPr lang="en-US" sz="3200" dirty="0" smtClean="0">
                <a:sym typeface="Arial Bold Italic" charset="0"/>
              </a:rPr>
              <a:t>Do</a:t>
            </a:r>
            <a:r>
              <a:rPr lang="en-US" sz="3200" dirty="0" smtClean="0">
                <a:sym typeface="Arial Italic" charset="0"/>
              </a:rPr>
              <a:t> </a:t>
            </a:r>
            <a:r>
              <a:rPr lang="en-US" sz="3200" dirty="0" smtClean="0">
                <a:sym typeface="Arial" charset="0"/>
              </a:rPr>
              <a:t>create situations that are clearly outside the player's </a:t>
            </a:r>
            <a:r>
              <a:rPr lang="en-US" sz="3200" dirty="0" err="1" smtClean="0">
                <a:sym typeface="Arial" charset="0"/>
              </a:rPr>
              <a:t>gameplay</a:t>
            </a:r>
            <a:r>
              <a:rPr lang="en-US" sz="3200" dirty="0" smtClean="0">
                <a:sym typeface="Arial" charset="0"/>
              </a:rPr>
              <a:t> domain</a:t>
            </a:r>
            <a:endParaRPr lang="en-US" sz="3200" dirty="0" smtClean="0">
              <a:ea typeface="ヒラギノ角ゴ ProN W3" charset="0"/>
              <a:sym typeface="Arial" charset="0"/>
            </a:endParaRPr>
          </a:p>
          <a:p>
            <a:pPr lvl="2">
              <a:lnSpc>
                <a:spcPct val="95000"/>
              </a:lnSpc>
              <a:spcBef>
                <a:spcPct val="0"/>
              </a:spcBef>
              <a:buFont typeface="Thonburi" charset="0"/>
              <a:buChar char="•"/>
            </a:pPr>
            <a:r>
              <a:rPr lang="en-US" sz="3200" dirty="0" smtClean="0">
                <a:sym typeface="Arial" charset="0"/>
              </a:rPr>
              <a:t>Fallout 3’s lovers are fine: The game doesn’t carry expectations related to cuddling</a:t>
            </a:r>
            <a:endParaRPr lang="en-US" sz="3200" dirty="0" smtClean="0">
              <a:ea typeface="ヒラギノ角ゴ ProN W3" charset="0"/>
              <a:sym typeface="Arial" charset="0"/>
            </a:endParaRP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endParaRPr lang="en-US" sz="3200" dirty="0" smtClean="0">
              <a:ea typeface="ヒラギノ角ゴ ProN W3" charset="0"/>
            </a:endParaRP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r>
              <a:rPr lang="en-US" sz="3200" dirty="0" smtClean="0">
                <a:sym typeface="Arial Bold Italic" charset="0"/>
              </a:rPr>
              <a:t>Don't</a:t>
            </a:r>
            <a:r>
              <a:rPr lang="en-US" sz="3200" dirty="0" smtClean="0">
                <a:sym typeface="Arial" charset="0"/>
              </a:rPr>
              <a:t> create situations we would want to create ourselves! </a:t>
            </a:r>
            <a:endParaRPr lang="en-US" sz="3200" dirty="0" smtClean="0">
              <a:ea typeface="ヒラギノ角ゴ ProN W3" charset="0"/>
            </a:endParaRPr>
          </a:p>
          <a:p>
            <a:pPr lvl="2">
              <a:lnSpc>
                <a:spcPct val="95000"/>
              </a:lnSpc>
              <a:spcBef>
                <a:spcPct val="0"/>
              </a:spcBef>
              <a:buSzPct val="80000"/>
              <a:buFont typeface="Courier New" charset="0"/>
              <a:buChar char="•"/>
            </a:pPr>
            <a:r>
              <a:rPr lang="en-US" sz="3200" dirty="0" smtClean="0">
                <a:sym typeface="Arial" charset="0"/>
              </a:rPr>
              <a:t>Dead NPCs squashed by doors</a:t>
            </a:r>
            <a:endParaRPr lang="en-US" sz="3200" dirty="0" smtClean="0">
              <a:ea typeface="ヒラギノ角ゴ ProN W3" charset="0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1574800" y="495566"/>
            <a:ext cx="7772400" cy="799834"/>
          </a:xfrm>
          <a:prstGeom prst="rect">
            <a:avLst/>
          </a:prstGeom>
          <a:solidFill>
            <a:srgbClr val="F2F48C"/>
          </a:solidFill>
          <a:ln w="9525">
            <a:noFill/>
            <a:miter lim="800000"/>
            <a:headEnd/>
            <a:tailEnd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54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radley Hand ITC" pitchFamily="66" charset="0"/>
                <a:ea typeface="+mj-ea"/>
                <a:cs typeface="+mj-cs"/>
              </a:rPr>
              <a:t>Avoiding Disconnects</a:t>
            </a:r>
          </a:p>
        </p:txBody>
      </p:sp>
      <p:pic>
        <p:nvPicPr>
          <p:cNvPr id="6" name="Picture 5" descr="unreal2_small.jpg"/>
          <p:cNvPicPr>
            <a:picLocks noChangeAspect="1"/>
          </p:cNvPicPr>
          <p:nvPr/>
        </p:nvPicPr>
        <p:blipFill>
          <a:blip r:embed="rId3" cstate="print">
            <a:lum bright="19000" contrast="31000"/>
          </a:blip>
          <a:stretch>
            <a:fillRect/>
          </a:stretch>
        </p:blipFill>
        <p:spPr>
          <a:xfrm>
            <a:off x="6287236" y="4038600"/>
            <a:ext cx="3485414" cy="3379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"/>
          <p:cNvSpPr>
            <a:spLocks noGrp="1" noChangeArrowheads="1"/>
          </p:cNvSpPr>
          <p:nvPr>
            <p:ph type="title"/>
          </p:nvPr>
        </p:nvSpPr>
        <p:spPr>
          <a:xfrm>
            <a:off x="1651000" y="304800"/>
            <a:ext cx="74676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Part 3 Summary</a:t>
            </a:r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55600" y="2133600"/>
            <a:ext cx="9558338" cy="3886200"/>
          </a:xfrm>
        </p:spPr>
        <p:txBody>
          <a:bodyPr lIns="182880" tIns="91440" rIns="182880" bIns="0"/>
          <a:lstStyle/>
          <a:p>
            <a:pPr marL="0" indent="0"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dirty="0" smtClean="0">
                <a:solidFill>
                  <a:srgbClr val="000000"/>
                </a:solidFill>
              </a:rPr>
              <a:t>Establish a discernible chain of events </a:t>
            </a:r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dirty="0" smtClean="0">
                <a:solidFill>
                  <a:srgbClr val="000000"/>
                </a:solidFill>
              </a:rPr>
              <a:t>Ensure that event engages the player </a:t>
            </a:r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dirty="0" smtClean="0">
                <a:solidFill>
                  <a:srgbClr val="000000"/>
                </a:solidFill>
              </a:rPr>
              <a:t>Echo the world at large</a:t>
            </a:r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dirty="0" smtClean="0">
                <a:solidFill>
                  <a:srgbClr val="000000"/>
                </a:solidFill>
              </a:rPr>
              <a:t>Create characterization</a:t>
            </a:r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dirty="0" smtClean="0">
                <a:solidFill>
                  <a:srgbClr val="000000"/>
                </a:solidFill>
              </a:rPr>
              <a:t>Minimize disconnects between the player's possible actions and pre-scripted setups</a:t>
            </a:r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None/>
            </a:pPr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70000" y="4191000"/>
            <a:ext cx="8153400" cy="14755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</a:pPr>
            <a:r>
              <a:rPr lang="en-US" sz="4700" b="1" spc="-1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Systemic Environmental Storytelling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32000" y="2667000"/>
            <a:ext cx="2514600" cy="1107996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48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000000"/>
                </a:solidFill>
                <a:latin typeface="Bradley Hand ITC" pitchFamily="66" charset="0"/>
                <a:cs typeface="Miriam Fixed" pitchFamily="49" charset="-79"/>
              </a:rPr>
              <a:t>Part 4</a:t>
            </a:r>
            <a:endParaRPr lang="en-US" sz="66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"/>
          <p:cNvSpPr>
            <a:spLocks noGrp="1" noChangeArrowheads="1"/>
          </p:cNvSpPr>
          <p:nvPr>
            <p:ph type="title"/>
          </p:nvPr>
        </p:nvSpPr>
        <p:spPr>
          <a:xfrm>
            <a:off x="508000" y="304800"/>
            <a:ext cx="940435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Dynamic History Making</a:t>
            </a:r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1800" y="2286001"/>
            <a:ext cx="9448800" cy="3124200"/>
          </a:xfrm>
        </p:spPr>
        <p:txBody>
          <a:bodyPr lIns="0" tIns="0" rIns="0" bIns="0"/>
          <a:lstStyle/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r>
              <a:rPr lang="en-US" sz="3200" dirty="0" smtClean="0">
                <a:sym typeface="Arial" charset="0"/>
              </a:rPr>
              <a:t>Dynamic game systems should be involved in the history making of the world:</a:t>
            </a:r>
            <a:endParaRPr lang="en-US" sz="3200" dirty="0" smtClean="0">
              <a:ea typeface="ヒラギノ角ゴ ProN W3" charset="0"/>
            </a:endParaRPr>
          </a:p>
          <a:p>
            <a:pPr marL="857250" lvl="2">
              <a:lnSpc>
                <a:spcPct val="95000"/>
              </a:lnSpc>
              <a:spcBef>
                <a:spcPct val="0"/>
              </a:spcBef>
              <a:buSzPct val="80000"/>
              <a:buFont typeface="Courier New" charset="0"/>
              <a:buChar char="•"/>
            </a:pPr>
            <a:r>
              <a:rPr lang="en-US" sz="3200" dirty="0" smtClean="0">
                <a:sym typeface="Arial" charset="0"/>
              </a:rPr>
              <a:t>Environmental storytelling driven by the player, reflecting his agency </a:t>
            </a:r>
            <a:endParaRPr lang="en-US" sz="3200" dirty="0">
              <a:ea typeface="ヒラギノ角ゴ ProN W3" charset="0"/>
              <a:sym typeface="Arial" charset="0"/>
            </a:endParaRPr>
          </a:p>
        </p:txBody>
      </p:sp>
      <p:pic>
        <p:nvPicPr>
          <p:cNvPr id="5" name="Picture 4" descr="PaulIsDe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8400" y="2743200"/>
            <a:ext cx="6107937" cy="45333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571766"/>
            <a:ext cx="96647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Decals and Breakables</a:t>
            </a:r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4475" y="2362200"/>
            <a:ext cx="9671050" cy="2743200"/>
          </a:xfrm>
        </p:spPr>
        <p:txBody>
          <a:bodyPr lIns="0" tIns="0" rIns="0" bIns="0"/>
          <a:lstStyle/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Decals and breakables tell the visual history of combat </a:t>
            </a:r>
            <a:endParaRPr lang="en-US" sz="3200" dirty="0" smtClean="0"/>
          </a:p>
          <a:p>
            <a:pPr marL="857250" lvl="2" indent="-28575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3200" dirty="0" smtClean="0">
                <a:solidFill>
                  <a:srgbClr val="000000"/>
                </a:solidFill>
              </a:rPr>
              <a:t>Often seeing the site of a battle again triggers the memory of what happened there </a:t>
            </a:r>
            <a:endParaRPr lang="en-US" sz="3200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 </a:t>
            </a:r>
            <a:endParaRPr lang="en-US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1"/>
          <p:cNvSpPr>
            <a:spLocks noGrp="1" noChangeArrowheads="1"/>
          </p:cNvSpPr>
          <p:nvPr>
            <p:ph type="title"/>
          </p:nvPr>
        </p:nvSpPr>
        <p:spPr>
          <a:xfrm>
            <a:off x="584200" y="419366"/>
            <a:ext cx="88392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Half-Life </a:t>
            </a:r>
            <a:r>
              <a:rPr lang="en-US" dirty="0" err="1" smtClean="0">
                <a:solidFill>
                  <a:srgbClr val="000000"/>
                </a:solidFill>
                <a:latin typeface="Bradley Hand ITC" pitchFamily="66" charset="0"/>
              </a:rPr>
              <a:t>Deathmatch</a:t>
            </a:r>
            <a:endParaRPr lang="en-US" dirty="0" smtClean="0">
              <a:solidFill>
                <a:srgbClr val="000000"/>
              </a:solidFill>
              <a:latin typeface="Bradley Hand ITC" pitchFamily="66" charset="0"/>
            </a:endParaRPr>
          </a:p>
        </p:txBody>
      </p:sp>
      <p:pic>
        <p:nvPicPr>
          <p:cNvPr id="4" name="Picture 3" descr="lambda_bunker0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3200" y="152400"/>
            <a:ext cx="7886700" cy="6309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lambda_bunker0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150" y="381000"/>
            <a:ext cx="8096250" cy="6477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lambda_bunker0006_smal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2800" y="457200"/>
            <a:ext cx="8153400" cy="67324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 descr="lambda_bunker00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7600" y="609600"/>
            <a:ext cx="85725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870200" y="1371600"/>
            <a:ext cx="1524000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2148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Notice the half-finished smiley </a:t>
            </a:r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  <a:sym typeface="Wingdings" pitchFamily="2" charset="2"/>
              </a:rPr>
              <a:t></a:t>
            </a:r>
            <a:endParaRPr lang="en-US" sz="20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4000" y="2362200"/>
            <a:ext cx="9666288" cy="3886200"/>
          </a:xfrm>
        </p:spPr>
        <p:txBody>
          <a:bodyPr lIns="0" tIns="0" rIns="0" bIns="0"/>
          <a:lstStyle/>
          <a:p>
            <a:pPr marL="457200" lvl="1" indent="-342900">
              <a:lnSpc>
                <a:spcPct val="95000"/>
              </a:lnSpc>
              <a:spcBef>
                <a:spcPct val="0"/>
              </a:spcBef>
              <a:buSzPct val="100000"/>
              <a:buFont typeface="Arial" charset="0"/>
              <a:buChar char="•"/>
            </a:pPr>
            <a:r>
              <a:rPr lang="en-US" sz="3100" dirty="0" smtClean="0">
                <a:sym typeface="Arial" charset="0"/>
              </a:rPr>
              <a:t>Multiplayer games are often circular by nature</a:t>
            </a:r>
            <a:endParaRPr lang="en-US" sz="3100" dirty="0" smtClean="0">
              <a:ea typeface="ヒラギノ角ゴ ProN W3" charset="0"/>
            </a:endParaRPr>
          </a:p>
          <a:p>
            <a:pPr marL="857250" lvl="2" indent="-285750">
              <a:lnSpc>
                <a:spcPct val="95000"/>
              </a:lnSpc>
              <a:spcBef>
                <a:spcPct val="0"/>
              </a:spcBef>
              <a:buSzPct val="80000"/>
              <a:buFont typeface="Courier New" charset="0"/>
              <a:buChar char="•"/>
            </a:pPr>
            <a:r>
              <a:rPr lang="en-US" sz="3100" dirty="0" smtClean="0">
                <a:sym typeface="Arial" charset="0"/>
              </a:rPr>
              <a:t>Repeatedly expose the player to environmental interactions</a:t>
            </a:r>
          </a:p>
          <a:p>
            <a:pPr marL="857250" lvl="2" indent="-285750">
              <a:lnSpc>
                <a:spcPct val="95000"/>
              </a:lnSpc>
              <a:spcBef>
                <a:spcPct val="0"/>
              </a:spcBef>
              <a:buSzPct val="80000"/>
              <a:buFont typeface="Courier New" charset="0"/>
              <a:buChar char="•"/>
            </a:pPr>
            <a:endParaRPr lang="en-US" sz="3100" dirty="0" smtClean="0">
              <a:ea typeface="ヒラギノ角ゴ ProN W3" charset="0"/>
              <a:sym typeface="Arial" charset="0"/>
            </a:endParaRPr>
          </a:p>
          <a:p>
            <a:pPr marL="457200" lvl="1">
              <a:lnSpc>
                <a:spcPct val="95000"/>
              </a:lnSpc>
              <a:spcBef>
                <a:spcPct val="0"/>
              </a:spcBef>
              <a:buSzPct val="80000"/>
              <a:buFont typeface="Courier New" charset="0"/>
              <a:buChar char="•"/>
            </a:pPr>
            <a:r>
              <a:rPr lang="en-US" sz="3200" dirty="0" smtClean="0">
                <a:solidFill>
                  <a:srgbClr val="000000"/>
                </a:solidFill>
                <a:sym typeface="Arial" charset="0"/>
              </a:rPr>
              <a:t>Linear single-player games don’t have this benefit as players rarely revisit areas</a:t>
            </a:r>
            <a:endParaRPr lang="en-US" sz="3200" dirty="0" smtClean="0">
              <a:solidFill>
                <a:srgbClr val="000000"/>
              </a:solidFill>
              <a:sym typeface="Times New Roman" charset="0"/>
            </a:endParaRPr>
          </a:p>
          <a:p>
            <a:pPr marL="457200" lvl="1">
              <a:lnSpc>
                <a:spcPct val="95000"/>
              </a:lnSpc>
              <a:spcBef>
                <a:spcPct val="0"/>
              </a:spcBef>
              <a:buSzPct val="80000"/>
              <a:buFont typeface="Courier New" charset="0"/>
              <a:buChar char="•"/>
            </a:pPr>
            <a:endParaRPr lang="en-US" sz="3500" dirty="0" smtClean="0">
              <a:ea typeface="ヒラギノ角ゴ ProN W3" charset="0"/>
              <a:sym typeface="Arial" charset="0"/>
            </a:endParaRPr>
          </a:p>
          <a:p>
            <a:pPr marL="857250" lvl="2" indent="-285750">
              <a:lnSpc>
                <a:spcPct val="95000"/>
              </a:lnSpc>
              <a:spcBef>
                <a:spcPct val="0"/>
              </a:spcBef>
              <a:buSzPct val="80000"/>
              <a:buFont typeface="Courier New" charset="0"/>
              <a:buChar char="•"/>
            </a:pPr>
            <a:endParaRPr lang="en-US" sz="3100" dirty="0" smtClean="0">
              <a:ea typeface="ヒラギノ角ゴ ProN W3" charset="0"/>
            </a:endParaRPr>
          </a:p>
        </p:txBody>
      </p:sp>
      <p:sp>
        <p:nvSpPr>
          <p:cNvPr id="93186" name="Rectangle 1"/>
          <p:cNvSpPr>
            <a:spLocks noGrp="1" noChangeArrowheads="1"/>
          </p:cNvSpPr>
          <p:nvPr>
            <p:ph type="title"/>
          </p:nvPr>
        </p:nvSpPr>
        <p:spPr>
          <a:xfrm>
            <a:off x="584200" y="304800"/>
            <a:ext cx="8839200" cy="1589281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Linear/Circular Story-based Games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2057400"/>
            <a:ext cx="9664700" cy="3962400"/>
          </a:xfrm>
        </p:spPr>
        <p:txBody>
          <a:bodyPr lIns="0" tIns="0" rIns="0" bIns="0"/>
          <a:lstStyle/>
          <a:p>
            <a:pPr marL="857250" lvl="2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r>
              <a:rPr lang="en-US" sz="3200" dirty="0" smtClean="0">
                <a:sym typeface="Arial" charset="0"/>
              </a:rPr>
              <a:t>Create geographically </a:t>
            </a:r>
            <a:r>
              <a:rPr lang="en-US" sz="3200" dirty="0" smtClean="0">
                <a:sym typeface="Arial Italic" charset="0"/>
              </a:rPr>
              <a:t>circular </a:t>
            </a:r>
            <a:r>
              <a:rPr lang="en-US" sz="3200" dirty="0" smtClean="0">
                <a:sym typeface="Arial" charset="0"/>
              </a:rPr>
              <a:t>single-player spaces</a:t>
            </a:r>
          </a:p>
          <a:p>
            <a:pPr marL="857250" lvl="2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endParaRPr lang="en-US" sz="3200" dirty="0" smtClean="0">
              <a:sym typeface="Arial" charset="0"/>
            </a:endParaRPr>
          </a:p>
          <a:p>
            <a:pPr lvl="1">
              <a:lnSpc>
                <a:spcPct val="95000"/>
              </a:lnSpc>
              <a:spcBef>
                <a:spcPct val="0"/>
              </a:spcBef>
              <a:buSzPct val="100000"/>
              <a:buFont typeface="Thonburi" charset="0"/>
              <a:buChar char="•"/>
            </a:pPr>
            <a:r>
              <a:rPr lang="en-US" sz="3200" dirty="0" smtClean="0">
                <a:sym typeface="Arial" charset="0"/>
              </a:rPr>
              <a:t>Devise systems that ‘look back’ at earlier areas</a:t>
            </a:r>
          </a:p>
          <a:p>
            <a:pPr lvl="2">
              <a:lnSpc>
                <a:spcPct val="95000"/>
              </a:lnSpc>
              <a:spcBef>
                <a:spcPct val="0"/>
              </a:spcBef>
              <a:buFont typeface="Thonburi" charset="0"/>
              <a:buChar char="•"/>
            </a:pPr>
            <a:r>
              <a:rPr lang="en-US" sz="3200" dirty="0" smtClean="0">
                <a:sym typeface="Arial" charset="0"/>
              </a:rPr>
              <a:t>Player-placed cameras </a:t>
            </a:r>
            <a:endParaRPr lang="en-US" sz="3200" dirty="0" smtClean="0">
              <a:ea typeface="ヒラギノ角ゴ ProN W3" charset="0"/>
              <a:sym typeface="Arial" charset="0"/>
            </a:endParaRPr>
          </a:p>
          <a:p>
            <a:pPr lvl="2">
              <a:lnSpc>
                <a:spcPct val="95000"/>
              </a:lnSpc>
              <a:spcBef>
                <a:spcPct val="0"/>
              </a:spcBef>
              <a:buFont typeface="Thonburi" charset="0"/>
              <a:buChar char="•"/>
            </a:pPr>
            <a:r>
              <a:rPr lang="en-US" sz="3200" dirty="0" smtClean="0">
                <a:sym typeface="Arial" charset="0"/>
              </a:rPr>
              <a:t>Security monitors</a:t>
            </a:r>
            <a:endParaRPr lang="en-US" sz="3200" dirty="0" smtClean="0">
              <a:ea typeface="ヒラギノ角ゴ ProN W3" charset="0"/>
              <a:sym typeface="Arial" charset="0"/>
            </a:endParaRPr>
          </a:p>
          <a:p>
            <a:pPr lvl="2">
              <a:lnSpc>
                <a:spcPct val="95000"/>
              </a:lnSpc>
              <a:spcBef>
                <a:spcPct val="0"/>
              </a:spcBef>
              <a:buFont typeface="Thonburi" charset="0"/>
              <a:buChar char="•"/>
            </a:pPr>
            <a:r>
              <a:rPr lang="en-US" sz="3200" dirty="0" smtClean="0">
                <a:sym typeface="Arial" charset="0"/>
              </a:rPr>
              <a:t>"Detective Mode"</a:t>
            </a:r>
            <a:endParaRPr lang="en-US" sz="3200" dirty="0">
              <a:ea typeface="ヒラギノ角ゴ ProN W3" charset="0"/>
              <a:sym typeface="Arial" charset="0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584200" y="304800"/>
            <a:ext cx="8839200" cy="799834"/>
          </a:xfrm>
          <a:prstGeom prst="rect">
            <a:avLst/>
          </a:prstGeom>
          <a:solidFill>
            <a:srgbClr val="F2F48C"/>
          </a:solidFill>
          <a:ln w="9525">
            <a:noFill/>
            <a:miter lim="800000"/>
            <a:headEnd/>
            <a:tailEnd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54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radley Hand ITC" pitchFamily="66" charset="0"/>
                <a:ea typeface="+mj-ea"/>
                <a:cs typeface="+mj-cs"/>
              </a:rPr>
              <a:t>Solutions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13" y="304800"/>
            <a:ext cx="9362487" cy="7032625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55600" y="76200"/>
            <a:ext cx="2784737" cy="923330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54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000000"/>
                </a:solidFill>
                <a:latin typeface="Bradley Hand ITC" pitchFamily="66" charset="0"/>
              </a:rPr>
              <a:t>Bioshock 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034" y="6853535"/>
            <a:ext cx="92964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A decadent new year’s eve party gone wrong</a:t>
            </a:r>
            <a:endParaRPr lang="en-US" b="1" dirty="0">
              <a:latin typeface="Miriam Fixed" pitchFamily="49" charset="-79"/>
              <a:cs typeface="Miriam Fixed" pitchFamily="49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1"/>
          <p:cNvSpPr>
            <a:spLocks noGrp="1" noChangeArrowheads="1"/>
          </p:cNvSpPr>
          <p:nvPr>
            <p:ph type="title"/>
          </p:nvPr>
        </p:nvSpPr>
        <p:spPr>
          <a:xfrm>
            <a:off x="241300" y="300038"/>
            <a:ext cx="9664700" cy="1589281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Technical Constraints </a:t>
            </a:r>
            <a:r>
              <a:rPr lang="en-US" dirty="0" err="1" smtClean="0">
                <a:solidFill>
                  <a:srgbClr val="000000"/>
                </a:solidFill>
                <a:latin typeface="Bradley Hand ITC" pitchFamily="66" charset="0"/>
              </a:rPr>
              <a:t>vs</a:t>
            </a:r>
            <a:r>
              <a:rPr lang="en-US" dirty="0" smtClean="0">
                <a:latin typeface="Bradley Hand ITC" pitchFamily="66" charset="0"/>
              </a:rPr>
              <a:t/>
            </a:r>
            <a:br>
              <a:rPr lang="en-US" dirty="0" smtClean="0">
                <a:latin typeface="Bradley Hand ITC" pitchFamily="66" charset="0"/>
              </a:rPr>
            </a:b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Design Choices</a:t>
            </a:r>
          </a:p>
        </p:txBody>
      </p:sp>
      <p:sp>
        <p:nvSpPr>
          <p:cNvPr id="962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2743200"/>
            <a:ext cx="9647238" cy="4419600"/>
          </a:xfrm>
        </p:spPr>
        <p:txBody>
          <a:bodyPr lIns="182880" tIns="91440" rIns="182880" bIns="0"/>
          <a:lstStyle/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"Of course you have to cache out bodies, debris and decals, due to memory constraints. But remember that's also a </a:t>
            </a:r>
            <a:r>
              <a:rPr lang="en-US" i="1" dirty="0" smtClean="0">
                <a:solidFill>
                  <a:srgbClr val="000000"/>
                </a:solidFill>
              </a:rPr>
              <a:t>design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i="1" dirty="0" smtClean="0">
                <a:solidFill>
                  <a:srgbClr val="000000"/>
                </a:solidFill>
              </a:rPr>
              <a:t>decision</a:t>
            </a:r>
            <a:r>
              <a:rPr lang="en-US" dirty="0" smtClean="0">
                <a:solidFill>
                  <a:srgbClr val="000000"/>
                </a:solidFill>
              </a:rPr>
              <a:t>. Players get value when they see that their acts are persistent in the world. It's memorable to come back and see your own mess."</a:t>
            </a:r>
            <a:endParaRPr lang="en-US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	</a:t>
            </a:r>
            <a:r>
              <a:rPr lang="en-US" sz="2800" dirty="0" smtClean="0">
                <a:solidFill>
                  <a:srgbClr val="000000"/>
                </a:solidFill>
              </a:rPr>
              <a:t>(Raphael </a:t>
            </a:r>
            <a:r>
              <a:rPr lang="en-US" sz="2800" dirty="0" err="1" smtClean="0">
                <a:solidFill>
                  <a:srgbClr val="000000"/>
                </a:solidFill>
              </a:rPr>
              <a:t>Colantonio</a:t>
            </a:r>
            <a:r>
              <a:rPr lang="en-US" sz="2800" dirty="0" smtClean="0">
                <a:solidFill>
                  <a:srgbClr val="000000"/>
                </a:solidFill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</a:rPr>
              <a:t>Arkane</a:t>
            </a:r>
            <a:r>
              <a:rPr lang="en-US" sz="2800" dirty="0" smtClean="0">
                <a:solidFill>
                  <a:srgbClr val="000000"/>
                </a:solidFill>
              </a:rPr>
              <a:t> Studios)</a:t>
            </a:r>
          </a:p>
        </p:txBody>
      </p:sp>
      <p:pic>
        <p:nvPicPr>
          <p:cNvPr id="4" name="Picture 3" descr="RAP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0600" y="2133600"/>
            <a:ext cx="3681413" cy="49085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bioshock-plasmid-electro-bolt-needle-injection-thum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9399" y="2057400"/>
            <a:ext cx="6058511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syringe_payof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08600" y="3276600"/>
            <a:ext cx="4643305" cy="41147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1"/>
          <p:cNvSpPr>
            <a:spLocks noGrp="1" noChangeArrowheads="1"/>
          </p:cNvSpPr>
          <p:nvPr>
            <p:ph type="title"/>
          </p:nvPr>
        </p:nvSpPr>
        <p:spPr>
          <a:xfrm>
            <a:off x="508000" y="307975"/>
            <a:ext cx="9220200" cy="1589281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Spider--The Secret of Bryce Manor</a:t>
            </a:r>
          </a:p>
        </p:txBody>
      </p:sp>
      <p:pic>
        <p:nvPicPr>
          <p:cNvPr id="9728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25" y="2209800"/>
            <a:ext cx="5794375" cy="38639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5" descr="IMG_161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9311" y="3352800"/>
            <a:ext cx="4088889" cy="40634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1"/>
          <p:cNvSpPr>
            <a:spLocks noGrp="1" noChangeArrowheads="1"/>
          </p:cNvSpPr>
          <p:nvPr>
            <p:ph type="title"/>
          </p:nvPr>
        </p:nvSpPr>
        <p:spPr>
          <a:xfrm>
            <a:off x="812800" y="304800"/>
            <a:ext cx="86106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Little Sister Vignette</a:t>
            </a:r>
          </a:p>
        </p:txBody>
      </p:sp>
      <p:pic>
        <p:nvPicPr>
          <p:cNvPr id="4" name="Picture 3" descr="bdaddy_ba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03400" y="1295400"/>
            <a:ext cx="6486061" cy="61052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"/>
          <p:cNvSpPr>
            <a:spLocks noGrp="1" noChangeArrowheads="1"/>
          </p:cNvSpPr>
          <p:nvPr>
            <p:ph type="title"/>
          </p:nvPr>
        </p:nvSpPr>
        <p:spPr>
          <a:xfrm>
            <a:off x="660400" y="300038"/>
            <a:ext cx="8610600" cy="157889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Animation/Voice AI Behavior</a:t>
            </a:r>
            <a:r>
              <a:rPr lang="en-US" dirty="0" smtClean="0">
                <a:latin typeface="Bradley Hand ITC" pitchFamily="66" charset="0"/>
              </a:rPr>
              <a:t>: </a:t>
            </a: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Far Cry 2 </a:t>
            </a:r>
          </a:p>
        </p:txBody>
      </p:sp>
      <p:sp>
        <p:nvSpPr>
          <p:cNvPr id="1003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7650" y="2743200"/>
            <a:ext cx="9647238" cy="3429000"/>
          </a:xfrm>
        </p:spPr>
        <p:txBody>
          <a:bodyPr lIns="0" tIns="0" rIns="0" bIns="0"/>
          <a:lstStyle/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r>
              <a:rPr lang="en-US" sz="3200" dirty="0" smtClean="0">
                <a:sym typeface="Arial" charset="0"/>
              </a:rPr>
              <a:t>AI characters are used to reflect the player's influence over the environment</a:t>
            </a: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endParaRPr lang="en-US" sz="3200" dirty="0" smtClean="0">
              <a:sym typeface="Arial" charset="0"/>
            </a:endParaRPr>
          </a:p>
          <a:p>
            <a:pPr marL="4572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r>
              <a:rPr lang="en-US" sz="3200" dirty="0" smtClean="0">
                <a:sym typeface="Arial" charset="0"/>
              </a:rPr>
              <a:t>Guards walking patrol routes texting with their cell phones implies a lot about their AI state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1"/>
          <p:cNvSpPr>
            <a:spLocks noGrp="1" noChangeArrowheads="1"/>
          </p:cNvSpPr>
          <p:nvPr>
            <p:ph type="title"/>
          </p:nvPr>
        </p:nvSpPr>
        <p:spPr>
          <a:xfrm>
            <a:off x="1498600" y="304800"/>
            <a:ext cx="76200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Part 4 Summary</a:t>
            </a:r>
          </a:p>
        </p:txBody>
      </p:sp>
      <p:sp>
        <p:nvSpPr>
          <p:cNvPr id="1013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1300" y="1524000"/>
            <a:ext cx="9664700" cy="4724400"/>
          </a:xfrm>
        </p:spPr>
        <p:txBody>
          <a:bodyPr lIns="0" tIns="0" rIns="0" bIns="0"/>
          <a:lstStyle/>
          <a:p>
            <a:pPr marL="3429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r>
              <a:rPr lang="en-US" sz="3200" dirty="0" smtClean="0">
                <a:sym typeface="Arial" charset="0"/>
              </a:rPr>
              <a:t>Devise systems that allow players to see their impact on the environment</a:t>
            </a:r>
            <a:endParaRPr lang="en-US" sz="3200" dirty="0" smtClean="0">
              <a:ea typeface="ヒラギノ角ゴ ProN W3" charset="0"/>
            </a:endParaRPr>
          </a:p>
          <a:p>
            <a:pPr marL="400050">
              <a:lnSpc>
                <a:spcPct val="95000"/>
              </a:lnSpc>
              <a:spcBef>
                <a:spcPct val="0"/>
              </a:spcBef>
              <a:buSzPct val="80000"/>
            </a:pPr>
            <a:r>
              <a:rPr lang="en-US" dirty="0" err="1" smtClean="0">
                <a:sym typeface="Arial" charset="0"/>
              </a:rPr>
              <a:t>Gameflow</a:t>
            </a:r>
            <a:r>
              <a:rPr lang="en-US" dirty="0" smtClean="0">
                <a:sym typeface="Arial" charset="0"/>
              </a:rPr>
              <a:t> structures that allow for revisiting spaces</a:t>
            </a:r>
            <a:endParaRPr lang="en-US" dirty="0" smtClean="0">
              <a:ea typeface="ヒラギノ角ゴ ProN W3" charset="0"/>
            </a:endParaRPr>
          </a:p>
          <a:p>
            <a:pPr marL="3429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r>
              <a:rPr lang="en-US" sz="3200" dirty="0" smtClean="0">
                <a:sym typeface="Arial" charset="0"/>
              </a:rPr>
              <a:t>“Caching out shell casings" is a </a:t>
            </a:r>
            <a:r>
              <a:rPr lang="en-US" sz="3200" i="1" dirty="0" smtClean="0">
                <a:sym typeface="Arial" charset="0"/>
              </a:rPr>
              <a:t>design </a:t>
            </a:r>
            <a:r>
              <a:rPr lang="en-US" sz="3200" i="1" dirty="0" smtClean="0">
                <a:sym typeface="Arial" charset="0"/>
              </a:rPr>
              <a:t>decision </a:t>
            </a:r>
            <a:endParaRPr lang="en-US" sz="3200" i="1" dirty="0" smtClean="0">
              <a:ea typeface="ヒラギノ角ゴ ProN W3" charset="0"/>
            </a:endParaRPr>
          </a:p>
          <a:p>
            <a:pPr marL="3429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r>
              <a:rPr lang="en-US" sz="3200" dirty="0" smtClean="0">
                <a:sym typeface="Arial" charset="0"/>
              </a:rPr>
              <a:t>Keep visual history cues consistent between the player and the designer-authored bits</a:t>
            </a:r>
            <a:endParaRPr lang="en-US" sz="3200" dirty="0" smtClean="0">
              <a:ea typeface="ヒラギノ角ゴ ProN W3" charset="0"/>
              <a:sym typeface="Arial" charset="0"/>
            </a:endParaRPr>
          </a:p>
          <a:p>
            <a:pPr marL="342900" lvl="1" indent="-342900">
              <a:lnSpc>
                <a:spcPct val="95000"/>
              </a:lnSpc>
              <a:spcBef>
                <a:spcPct val="0"/>
              </a:spcBef>
              <a:buFont typeface="Arial" charset="0"/>
              <a:buChar char="•"/>
            </a:pPr>
            <a:r>
              <a:rPr lang="en-US" sz="3200" dirty="0" smtClean="0">
                <a:sym typeface="Arial" charset="0"/>
              </a:rPr>
              <a:t>Aim for player-centric </a:t>
            </a:r>
            <a:r>
              <a:rPr lang="en-US" sz="3200" dirty="0" smtClean="0">
                <a:sym typeface="Arial" charset="0"/>
              </a:rPr>
              <a:t>thinking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65200" y="4191000"/>
            <a:ext cx="8686800" cy="7794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</a:pPr>
            <a:r>
              <a:rPr lang="en-US" sz="4700" b="1" spc="-100" dirty="0" smtClean="0">
                <a:solidFill>
                  <a:srgbClr val="000000"/>
                </a:solidFill>
                <a:latin typeface="Miriam Fixed" pitchFamily="49" charset="-79"/>
                <a:cs typeface="Miriam Fixed" pitchFamily="49" charset="-79"/>
              </a:rPr>
              <a:t>Takeaway and Conclusions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32000" y="2667000"/>
            <a:ext cx="2514600" cy="1107996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48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000000"/>
                </a:solidFill>
                <a:latin typeface="Bradley Hand ITC" pitchFamily="66" charset="0"/>
                <a:cs typeface="Miriam Fixed" pitchFamily="49" charset="-79"/>
              </a:rPr>
              <a:t>Part 5</a:t>
            </a:r>
            <a:endParaRPr lang="en-US" sz="66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"/>
          <p:cNvSpPr>
            <a:spLocks noGrp="1" noChangeArrowheads="1"/>
          </p:cNvSpPr>
          <p:nvPr>
            <p:ph type="title"/>
          </p:nvPr>
        </p:nvSpPr>
        <p:spPr>
          <a:xfrm>
            <a:off x="2336800" y="1143000"/>
            <a:ext cx="54102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Conclusions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03200" y="3149601"/>
            <a:ext cx="9705975" cy="195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riam Fixed" pitchFamily="49" charset="-79"/>
                <a:ea typeface="+mn-ea"/>
                <a:cs typeface="Miriam Fixed" pitchFamily="49" charset="-79"/>
              </a:rPr>
              <a:t>Stage player-space with environmental properties that can be interpreted as a meaningful whole, furthering the narrative of the game.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riam Fixed" pitchFamily="49" charset="-79"/>
                <a:ea typeface="+mn-ea"/>
                <a:cs typeface="Miriam Fixed" pitchFamily="49" charset="-79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689600" y="4724400"/>
            <a:ext cx="3790950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riam Fixed" pitchFamily="49" charset="-79"/>
                <a:ea typeface="+mn-ea"/>
                <a:cs typeface="Miriam Fixed" pitchFamily="49" charset="-79"/>
              </a:rPr>
              <a:t>Matthias </a:t>
            </a:r>
            <a:r>
              <a:rPr kumimoji="0" lang="en-US" sz="27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riam Fixed" pitchFamily="49" charset="-79"/>
                <a:ea typeface="+mn-ea"/>
                <a:cs typeface="Miriam Fixed" pitchFamily="49" charset="-79"/>
              </a:rPr>
              <a:t>Worch</a:t>
            </a: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riam Fixed" pitchFamily="49" charset="-79"/>
                <a:ea typeface="+mn-ea"/>
                <a:cs typeface="Miriam Fixed" pitchFamily="49" charset="-79"/>
              </a:rPr>
              <a:t/>
            </a:r>
            <a:b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riam Fixed" pitchFamily="49" charset="-79"/>
                <a:ea typeface="+mn-ea"/>
                <a:cs typeface="Miriam Fixed" pitchFamily="49" charset="-79"/>
              </a:rPr>
            </a:b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riam Fixed" pitchFamily="49" charset="-79"/>
                <a:ea typeface="+mn-ea"/>
                <a:cs typeface="Miriam Fixed" pitchFamily="49" charset="-79"/>
              </a:rPr>
              <a:t>Visceral Games</a:t>
            </a:r>
            <a:b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riam Fixed" pitchFamily="49" charset="-79"/>
                <a:ea typeface="+mn-ea"/>
                <a:cs typeface="Miriam Fixed" pitchFamily="49" charset="-79"/>
              </a:rPr>
            </a:br>
            <a:r>
              <a:rPr kumimoji="0" lang="en-US" sz="20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riam Fixed" pitchFamily="49" charset="-79"/>
                <a:ea typeface="+mn-ea"/>
                <a:cs typeface="Miriam Fixed" pitchFamily="49" charset="-79"/>
              </a:rPr>
              <a:t>matthias@worch.com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riam Fixed" pitchFamily="49" charset="-79"/>
              <a:ea typeface="+mn-ea"/>
              <a:cs typeface="Miriam Fixed" pitchFamily="49" charset="-79"/>
            </a:endParaRPr>
          </a:p>
        </p:txBody>
      </p:sp>
      <p:pic>
        <p:nvPicPr>
          <p:cNvPr id="1044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6800" y="1143000"/>
            <a:ext cx="2528888" cy="34401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12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4451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12800" y="5029200"/>
            <a:ext cx="4476750" cy="1143000"/>
          </a:xfrm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sz="2700" dirty="0" smtClean="0">
                <a:solidFill>
                  <a:srgbClr val="000000"/>
                </a:solidFill>
              </a:rPr>
              <a:t>Harvey Smith</a:t>
            </a:r>
            <a:br>
              <a:rPr lang="en-US" sz="2700" dirty="0" smtClean="0">
                <a:solidFill>
                  <a:srgbClr val="000000"/>
                </a:solidFill>
              </a:rPr>
            </a:br>
            <a:r>
              <a:rPr lang="en-US" sz="2700" dirty="0" err="1" smtClean="0">
                <a:solidFill>
                  <a:srgbClr val="000000"/>
                </a:solidFill>
              </a:rPr>
              <a:t>Arkane</a:t>
            </a:r>
            <a:r>
              <a:rPr lang="en-US" sz="2700" dirty="0" smtClean="0">
                <a:solidFill>
                  <a:srgbClr val="000000"/>
                </a:solidFill>
              </a:rPr>
              <a:t> Studios</a:t>
            </a:r>
            <a:br>
              <a:rPr lang="en-US" sz="2700" dirty="0" smtClean="0">
                <a:solidFill>
                  <a:srgbClr val="000000"/>
                </a:solidFill>
              </a:rPr>
            </a:br>
            <a:r>
              <a:rPr lang="en-US" sz="2000" u="sng" dirty="0" smtClean="0"/>
              <a:t>harvey@arkane-studios.com</a:t>
            </a:r>
            <a:endParaRPr lang="en-US" sz="2000" dirty="0" smtClean="0"/>
          </a:p>
        </p:txBody>
      </p:sp>
      <p:pic>
        <p:nvPicPr>
          <p:cNvPr id="1044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9000" y="1600200"/>
            <a:ext cx="4051300" cy="3251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4450" name="Rectangle 1"/>
          <p:cNvSpPr>
            <a:spLocks noGrp="1" noChangeArrowheads="1"/>
          </p:cNvSpPr>
          <p:nvPr>
            <p:ph type="ctrTitle"/>
          </p:nvPr>
        </p:nvSpPr>
        <p:spPr>
          <a:xfrm>
            <a:off x="736600" y="457200"/>
            <a:ext cx="4114800" cy="995363"/>
          </a:xfrm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cs typeface="Miriam Fixed" pitchFamily="49" charset="-79"/>
              </a:rPr>
              <a:t>Thanks!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32600" y="5867400"/>
            <a:ext cx="2971800" cy="1569660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2148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Bradley Hand ITC" pitchFamily="66" charset="0"/>
                <a:cs typeface="Miriam Fixed" pitchFamily="49" charset="-79"/>
              </a:rPr>
              <a:t>Thanks to…</a:t>
            </a:r>
          </a:p>
          <a:p>
            <a:pPr algn="ctr"/>
            <a:r>
              <a:rPr lang="en-US" b="1" dirty="0" smtClean="0">
                <a:latin typeface="Bradley Hand ITC" pitchFamily="66" charset="0"/>
                <a:cs typeface="Miriam Fixed" pitchFamily="49" charset="-79"/>
              </a:rPr>
              <a:t>Jordan Thomas, Robert </a:t>
            </a:r>
            <a:r>
              <a:rPr lang="en-US" b="1" dirty="0" err="1" smtClean="0">
                <a:latin typeface="Bradley Hand ITC" pitchFamily="66" charset="0"/>
                <a:cs typeface="Miriam Fixed" pitchFamily="49" charset="-79"/>
              </a:rPr>
              <a:t>Wisnewski</a:t>
            </a:r>
            <a:r>
              <a:rPr lang="en-US" b="1" dirty="0" smtClean="0">
                <a:latin typeface="Bradley Hand ITC" pitchFamily="66" charset="0"/>
                <a:cs typeface="Miriam Fixed" pitchFamily="49" charset="-79"/>
              </a:rPr>
              <a:t>,</a:t>
            </a:r>
          </a:p>
          <a:p>
            <a:pPr algn="ctr"/>
            <a:r>
              <a:rPr lang="en-US" b="1" dirty="0" smtClean="0">
                <a:latin typeface="Bradley Hand ITC" pitchFamily="66" charset="0"/>
                <a:cs typeface="Miriam Fixed" pitchFamily="49" charset="-79"/>
              </a:rPr>
              <a:t>Wright Bagwell</a:t>
            </a:r>
            <a:endParaRPr lang="en-US" b="1" dirty="0">
              <a:latin typeface="Bradley Hand ITC" pitchFamily="66" charset="0"/>
              <a:cs typeface="Miriam Fixed" pitchFamily="49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1"/>
          <p:cNvSpPr>
            <a:spLocks noGrp="1" noChangeArrowheads="1"/>
          </p:cNvSpPr>
          <p:nvPr>
            <p:ph type="title"/>
          </p:nvPr>
        </p:nvSpPr>
        <p:spPr>
          <a:xfrm>
            <a:off x="2489200" y="609600"/>
            <a:ext cx="45720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dirty="0" smtClean="0">
                <a:solidFill>
                  <a:srgbClr val="000000"/>
                </a:solidFill>
                <a:latin typeface="Bradley Hand ITC" pitchFamily="66" charset="0"/>
              </a:rPr>
              <a:t>Resources</a:t>
            </a:r>
          </a:p>
        </p:txBody>
      </p:sp>
      <p:sp>
        <p:nvSpPr>
          <p:cNvPr id="1054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1300" y="1824038"/>
            <a:ext cx="9664700" cy="5484812"/>
          </a:xfrm>
        </p:spPr>
        <p:txBody>
          <a:bodyPr lIns="182880" tIns="91440" rIns="91440" bIns="0"/>
          <a:lstStyle/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The Interesting Thing About Bishops</a:t>
            </a:r>
            <a:endParaRPr lang="en-US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http://clicknothing.typepad.com/Design/hockingc_GDC04_Bishops.zip</a:t>
            </a:r>
            <a:endParaRPr lang="en-US" sz="1800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Making Your Players Feel Smart: Puzzles As User Interfaces</a:t>
            </a:r>
            <a:endParaRPr lang="en-US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http://www.tigerstylegames.com/Public/RSmith_GDC09_PuzzlesAsUI_ForWeb.ppt</a:t>
            </a:r>
            <a:endParaRPr lang="en-US" sz="1800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The Imago Effect</a:t>
            </a:r>
            <a:endParaRPr lang="en-US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http://www.witchboy.net/articles/the-imago-effect/</a:t>
            </a:r>
            <a:endParaRPr lang="en-US" sz="1800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Jordan Thomas "White Space"</a:t>
            </a:r>
            <a:endParaRPr lang="en-US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Speech given at </a:t>
            </a:r>
            <a:r>
              <a:rPr lang="en-US" sz="1800" dirty="0" err="1" smtClean="0">
                <a:solidFill>
                  <a:srgbClr val="000000"/>
                </a:solidFill>
              </a:rPr>
              <a:t>Teeside</a:t>
            </a:r>
            <a:r>
              <a:rPr lang="en-US" sz="1800" dirty="0" smtClean="0">
                <a:solidFill>
                  <a:srgbClr val="000000"/>
                </a:solidFill>
              </a:rPr>
              <a:t> University, UK  </a:t>
            </a:r>
            <a:endParaRPr lang="en-US" sz="1800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Pearls Before Breakfast</a:t>
            </a:r>
            <a:endParaRPr lang="en-US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1800" dirty="0" smtClean="0"/>
              <a:t>http://www.washingtonpost.com/wp-dyn/content/article/2007/04/04/AR2007040401721.html</a:t>
            </a:r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Understanding </a:t>
            </a:r>
            <a:r>
              <a:rPr lang="en-US" dirty="0" smtClean="0">
                <a:solidFill>
                  <a:srgbClr val="000000"/>
                </a:solidFill>
              </a:rPr>
              <a:t>Comics</a:t>
            </a:r>
            <a:endParaRPr lang="en-US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Scott McCloud</a:t>
            </a:r>
            <a:endParaRPr lang="en-US" sz="1800" dirty="0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228600"/>
            <a:ext cx="9664700" cy="799834"/>
          </a:xfrm>
        </p:spPr>
        <p:txBody>
          <a:bodyPr lIns="0" tIns="0" rIns="0" bIns="0" anchor="t"/>
          <a:lstStyle/>
          <a:p>
            <a:pPr eaLnBrk="1" hangingPunct="1">
              <a:lnSpc>
                <a:spcPct val="95000"/>
              </a:lnSpc>
            </a:pPr>
            <a:r>
              <a:rPr lang="en-US" sz="5400" dirty="0" smtClean="0">
                <a:solidFill>
                  <a:srgbClr val="000000"/>
                </a:solidFill>
                <a:latin typeface="Bradley Hand ITC" pitchFamily="66" charset="0"/>
              </a:rPr>
              <a:t>Physical Properties and Ecology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12801" y="6324600"/>
            <a:ext cx="8610599" cy="914400"/>
          </a:xfrm>
          <a:solidFill>
            <a:srgbClr val="F2F48C"/>
          </a:solidFill>
        </p:spPr>
        <p:txBody>
          <a:bodyPr lIns="0" tIns="0" rIns="0" bIns="0"/>
          <a:lstStyle/>
          <a:p>
            <a:pPr marL="0" indent="0" algn="ctr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2800" dirty="0" smtClean="0">
                <a:solidFill>
                  <a:srgbClr val="000000"/>
                </a:solidFill>
                <a:latin typeface="Bradley Hand ITC" pitchFamily="66" charset="0"/>
              </a:rPr>
              <a:t>“Constrains and guides player movement through physical properties and ecology.”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7696" y="2057401"/>
            <a:ext cx="4726704" cy="31772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48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200" y="1447800"/>
            <a:ext cx="4343400" cy="43221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00" y="1714500"/>
            <a:ext cx="9821333" cy="5524500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7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127000" y="6791185"/>
            <a:ext cx="9906000" cy="44781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scene3d>
            <a:camera prst="orthographicFront">
              <a:rot lat="0" lon="0" rev="2157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en-US" b="1" dirty="0" smtClean="0">
                <a:solidFill>
                  <a:schemeClr val="tx1"/>
                </a:solidFill>
                <a:latin typeface="Miriam Fixed" pitchFamily="49" charset="-79"/>
                <a:cs typeface="Miriam Fixed" pitchFamily="49" charset="-79"/>
              </a:rPr>
              <a:t>“Uses player reference to communicate affordance.”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7000" y="304800"/>
            <a:ext cx="9906000" cy="769441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3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0000"/>
                </a:solidFill>
                <a:latin typeface="Bradley Hand ITC" pitchFamily="66" charset="0"/>
              </a:rPr>
              <a:t>Communicate Affordance</a:t>
            </a:r>
            <a:endParaRPr lang="en-US" sz="4400" b="1" dirty="0">
              <a:latin typeface="Bradley Hand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3800" y="5105400"/>
            <a:ext cx="20574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Tickets point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towards register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2200" y="1905000"/>
            <a:ext cx="1524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2154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Sign points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out alcohol</a:t>
            </a:r>
            <a:endParaRPr lang="en-US" sz="20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675" y="1828800"/>
            <a:ext cx="9763125" cy="5492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157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27000" y="304800"/>
            <a:ext cx="9906000" cy="769441"/>
          </a:xfrm>
          <a:prstGeom prst="rect">
            <a:avLst/>
          </a:prstGeom>
          <a:solidFill>
            <a:srgbClr val="F2F48C"/>
          </a:solidFill>
          <a:ln>
            <a:noFill/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3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0000"/>
                </a:solidFill>
                <a:latin typeface="Bradley Hand ITC" pitchFamily="66" charset="0"/>
              </a:rPr>
              <a:t>Communicate Simulation Boundaries</a:t>
            </a:r>
            <a:endParaRPr lang="en-US" sz="4400" b="1" dirty="0">
              <a:latin typeface="Bradley Hand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80000" y="3352800"/>
            <a:ext cx="20574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6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Can I cut a rug?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7000" y="6516520"/>
            <a:ext cx="9829800" cy="79868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scene3d>
            <a:camera prst="orthographicFront">
              <a:rot lat="0" lon="0" rev="2157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en-US" b="1" dirty="0" smtClean="0">
                <a:solidFill>
                  <a:schemeClr val="tx1"/>
                </a:solidFill>
                <a:latin typeface="Miriam Fixed" pitchFamily="49" charset="-79"/>
                <a:cs typeface="Miriam Fixed" pitchFamily="49" charset="-79"/>
              </a:rPr>
              <a:t>Uses player reference to communicate</a:t>
            </a:r>
          </a:p>
          <a:p>
            <a:pPr algn="ctr">
              <a:lnSpc>
                <a:spcPct val="95000"/>
              </a:lnSpc>
              <a:defRPr/>
            </a:pPr>
            <a:r>
              <a:rPr lang="en-US" b="1" dirty="0" smtClean="0">
                <a:solidFill>
                  <a:schemeClr val="tx1"/>
                </a:solidFill>
                <a:latin typeface="Miriam Fixed" pitchFamily="49" charset="-79"/>
                <a:cs typeface="Miriam Fixed" pitchFamily="49" charset="-79"/>
              </a:rPr>
              <a:t>simulation boundaries.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80200" y="3657600"/>
            <a:ext cx="6858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03200" dist="139700" dir="2700000" algn="tl" rotWithShape="0">
              <a:prstClr val="black">
                <a:alpha val="80000"/>
              </a:prstClr>
            </a:outerShdw>
          </a:effectLst>
          <a:scene3d>
            <a:camera prst="orthographicFront">
              <a:rot lat="0" lon="0" rev="21540000"/>
            </a:camera>
            <a:lightRig rig="threePt" dir="t"/>
          </a:scene3d>
          <a:sp3d>
            <a:contourClr>
              <a:schemeClr val="bg1">
                <a:lumMod val="85000"/>
              </a:schemeClr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Bradley Hand ITC" pitchFamily="66" charset="0"/>
              </a:rPr>
              <a:t>No.</a:t>
            </a:r>
            <a:endParaRPr lang="en-US" sz="20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bg1"/>
        </a:solidFill>
        <a:ln>
          <a:noFill/>
        </a:ln>
        <a:effectLst>
          <a:outerShdw blurRad="203200" dist="1397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60000"/>
          </a:camera>
          <a:lightRig rig="threePt" dir="t"/>
        </a:scene3d>
        <a:sp3d>
          <a:contourClr>
            <a:schemeClr val="bg1">
              <a:lumMod val="85000"/>
            </a:schemeClr>
          </a:contourClr>
        </a:sp3d>
      </a:spPr>
      <a:bodyPr wrap="square" rtlCol="0">
        <a:spAutoFit/>
      </a:bodyPr>
      <a:lstStyle>
        <a:defPPr marL="628650" indent="-514350">
          <a:lnSpc>
            <a:spcPct val="95000"/>
          </a:lnSpc>
          <a:buFont typeface="Times New Roman" pitchFamily="18" charset="0"/>
          <a:buAutoNum type="arabicPeriod"/>
          <a:defRPr sz="3200" b="1" dirty="0" smtClean="0">
            <a:latin typeface="Miriam Fixed" pitchFamily="49" charset="-79"/>
            <a:cs typeface="Miriam Fixed" pitchFamily="49" charset="-79"/>
          </a:defRPr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2492</TotalTime>
  <Words>4627</Words>
  <Application>Microsoft Office PowerPoint</Application>
  <PresentationFormat>Custom</PresentationFormat>
  <Paragraphs>820</Paragraphs>
  <Slides>69</Slides>
  <Notes>69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0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Physical Properties and Ecology</vt:lpstr>
      <vt:lpstr>Slide 8</vt:lpstr>
      <vt:lpstr>Slide 9</vt:lpstr>
      <vt:lpstr>Reinforces Player Identity</vt:lpstr>
      <vt:lpstr>Reinforces Player Identity</vt:lpstr>
      <vt:lpstr>Narrative Context</vt:lpstr>
      <vt:lpstr>Environmental Storytelling</vt:lpstr>
      <vt:lpstr>Slide 14</vt:lpstr>
      <vt:lpstr>Environmental Storytelling Working Definition</vt:lpstr>
      <vt:lpstr>Association of Elements</vt:lpstr>
      <vt:lpstr>Association of Elements</vt:lpstr>
      <vt:lpstr>Slide 18</vt:lpstr>
      <vt:lpstr>Slide 19</vt:lpstr>
      <vt:lpstr>Slide 20</vt:lpstr>
      <vt:lpstr>Slide 21</vt:lpstr>
      <vt:lpstr>Slide 22</vt:lpstr>
      <vt:lpstr>Slide 23</vt:lpstr>
      <vt:lpstr>Dead Gold Fish - Chain of Events</vt:lpstr>
      <vt:lpstr>After The Flood</vt:lpstr>
      <vt:lpstr>Interpretation</vt:lpstr>
      <vt:lpstr>Interpretation</vt:lpstr>
      <vt:lpstr>Telegraphing</vt:lpstr>
      <vt:lpstr>Telegraphing</vt:lpstr>
      <vt:lpstr>Environmental Storytelling</vt:lpstr>
      <vt:lpstr>Why Is This Compelling?</vt:lpstr>
      <vt:lpstr>Slide 32</vt:lpstr>
      <vt:lpstr>Implying a Larger World</vt:lpstr>
      <vt:lpstr>Part 02 Summary</vt:lpstr>
      <vt:lpstr>Slide 35</vt:lpstr>
      <vt:lpstr>Practical Techniques</vt:lpstr>
      <vt:lpstr>Chain Of Events</vt:lpstr>
      <vt:lpstr>Chain of Events</vt:lpstr>
      <vt:lpstr>Puzzle Structures</vt:lpstr>
      <vt:lpstr>Puzzle Structures</vt:lpstr>
      <vt:lpstr>Player Opinion</vt:lpstr>
      <vt:lpstr>Player Opinion</vt:lpstr>
      <vt:lpstr>Player Opinion</vt:lpstr>
      <vt:lpstr>Echoes</vt:lpstr>
      <vt:lpstr>Slide 45</vt:lpstr>
      <vt:lpstr>Backstory + Event</vt:lpstr>
      <vt:lpstr>Slide 47</vt:lpstr>
      <vt:lpstr>Slide 48</vt:lpstr>
      <vt:lpstr>Avoiding Disconnects</vt:lpstr>
      <vt:lpstr>Slide 50</vt:lpstr>
      <vt:lpstr>Slide 51</vt:lpstr>
      <vt:lpstr>Slide 52</vt:lpstr>
      <vt:lpstr>Part 3 Summary</vt:lpstr>
      <vt:lpstr>Slide 54</vt:lpstr>
      <vt:lpstr>Dynamic History Making</vt:lpstr>
      <vt:lpstr>Decals and Breakables</vt:lpstr>
      <vt:lpstr>Half-Life Deathmatch</vt:lpstr>
      <vt:lpstr>Linear/Circular Story-based Games</vt:lpstr>
      <vt:lpstr>Slide 59</vt:lpstr>
      <vt:lpstr>Technical Constraints vs Design Choices</vt:lpstr>
      <vt:lpstr>Spider--The Secret of Bryce Manor</vt:lpstr>
      <vt:lpstr>Little Sister Vignette</vt:lpstr>
      <vt:lpstr>Animation/Voice AI Behavior: Far Cry 2 </vt:lpstr>
      <vt:lpstr>Part 4 Summary</vt:lpstr>
      <vt:lpstr>Slide 65</vt:lpstr>
      <vt:lpstr>Conclusions</vt:lpstr>
      <vt:lpstr>Thanks!</vt:lpstr>
      <vt:lpstr>Resources</vt:lpstr>
      <vt:lpstr>Slide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</dc:creator>
  <cp:lastModifiedBy>Matthias</cp:lastModifiedBy>
  <cp:revision>188</cp:revision>
  <dcterms:created xsi:type="dcterms:W3CDTF">2004-05-06T09:28:21Z</dcterms:created>
  <dcterms:modified xsi:type="dcterms:W3CDTF">2010-03-12T07:07:40Z</dcterms:modified>
</cp:coreProperties>
</file>